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88"/>
  </p:notesMasterIdLst>
  <p:sldIdLst>
    <p:sldId id="342" r:id="rId2"/>
    <p:sldId id="661" r:id="rId3"/>
    <p:sldId id="662" r:id="rId4"/>
    <p:sldId id="663" r:id="rId5"/>
    <p:sldId id="688" r:id="rId6"/>
    <p:sldId id="637" r:id="rId7"/>
    <p:sldId id="636" r:id="rId8"/>
    <p:sldId id="629" r:id="rId9"/>
    <p:sldId id="655" r:id="rId10"/>
    <p:sldId id="429" r:id="rId11"/>
    <p:sldId id="500" r:id="rId12"/>
    <p:sldId id="630" r:id="rId13"/>
    <p:sldId id="430" r:id="rId14"/>
    <p:sldId id="647" r:id="rId15"/>
    <p:sldId id="633" r:id="rId16"/>
    <p:sldId id="632" r:id="rId17"/>
    <p:sldId id="665" r:id="rId18"/>
    <p:sldId id="578" r:id="rId19"/>
    <p:sldId id="434" r:id="rId20"/>
    <p:sldId id="400" r:id="rId21"/>
    <p:sldId id="562" r:id="rId22"/>
    <p:sldId id="554" r:id="rId23"/>
    <p:sldId id="536" r:id="rId24"/>
    <p:sldId id="440" r:id="rId25"/>
    <p:sldId id="553" r:id="rId26"/>
    <p:sldId id="401" r:id="rId27"/>
    <p:sldId id="503" r:id="rId28"/>
    <p:sldId id="606" r:id="rId29"/>
    <p:sldId id="534" r:id="rId30"/>
    <p:sldId id="649" r:id="rId31"/>
    <p:sldId id="667" r:id="rId32"/>
    <p:sldId id="617" r:id="rId33"/>
    <p:sldId id="418" r:id="rId34"/>
    <p:sldId id="615" r:id="rId35"/>
    <p:sldId id="675" r:id="rId36"/>
    <p:sldId id="681" r:id="rId37"/>
    <p:sldId id="489" r:id="rId38"/>
    <p:sldId id="570" r:id="rId39"/>
    <p:sldId id="572" r:id="rId40"/>
    <p:sldId id="464" r:id="rId41"/>
    <p:sldId id="469" r:id="rId42"/>
    <p:sldId id="466" r:id="rId43"/>
    <p:sldId id="470" r:id="rId44"/>
    <p:sldId id="471" r:id="rId45"/>
    <p:sldId id="605" r:id="rId46"/>
    <p:sldId id="672" r:id="rId47"/>
    <p:sldId id="541" r:id="rId48"/>
    <p:sldId id="408" r:id="rId49"/>
    <p:sldId id="409" r:id="rId50"/>
    <p:sldId id="588" r:id="rId51"/>
    <p:sldId id="495" r:id="rId52"/>
    <p:sldId id="657" r:id="rId53"/>
    <p:sldId id="491" r:id="rId54"/>
    <p:sldId id="492" r:id="rId55"/>
    <p:sldId id="496" r:id="rId56"/>
    <p:sldId id="669" r:id="rId57"/>
    <p:sldId id="678" r:id="rId58"/>
    <p:sldId id="472" r:id="rId59"/>
    <p:sldId id="679" r:id="rId60"/>
    <p:sldId id="585" r:id="rId61"/>
    <p:sldId id="619" r:id="rId62"/>
    <p:sldId id="607" r:id="rId63"/>
    <p:sldId id="674" r:id="rId64"/>
    <p:sldId id="652" r:id="rId65"/>
    <p:sldId id="317" r:id="rId66"/>
    <p:sldId id="392" r:id="rId67"/>
    <p:sldId id="595" r:id="rId68"/>
    <p:sldId id="683" r:id="rId69"/>
    <p:sldId id="684" r:id="rId70"/>
    <p:sldId id="623" r:id="rId71"/>
    <p:sldId id="682" r:id="rId72"/>
    <p:sldId id="685" r:id="rId73"/>
    <p:sldId id="641" r:id="rId74"/>
    <p:sldId id="650" r:id="rId75"/>
    <p:sldId id="644" r:id="rId76"/>
    <p:sldId id="625" r:id="rId77"/>
    <p:sldId id="624" r:id="rId78"/>
    <p:sldId id="543" r:id="rId79"/>
    <p:sldId id="374" r:id="rId80"/>
    <p:sldId id="321" r:id="rId81"/>
    <p:sldId id="528" r:id="rId82"/>
    <p:sldId id="547" r:id="rId83"/>
    <p:sldId id="582" r:id="rId84"/>
    <p:sldId id="583" r:id="rId85"/>
    <p:sldId id="438" r:id="rId86"/>
    <p:sldId id="653" r:id="rId8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81599" autoAdjust="0"/>
  </p:normalViewPr>
  <p:slideViewPr>
    <p:cSldViewPr>
      <p:cViewPr varScale="1">
        <p:scale>
          <a:sx n="56" d="100"/>
          <a:sy n="56" d="100"/>
        </p:scale>
        <p:origin x="157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79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6A3E5-B859-47E4-BB88-FD207CD4C724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BC505-0E9D-4F34-A002-589C05D053C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3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090B18-4F1E-4237-A4BC-B623A380CF4D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270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這兩張圖片是簡單的</a:t>
            </a:r>
            <a:r>
              <a:rPr lang="en-US" altLang="zh-TW" dirty="0" smtClean="0"/>
              <a:t>MOT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Dipole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trap</a:t>
            </a:r>
            <a:r>
              <a:rPr lang="zh-TW" altLang="en-US" baseline="0" dirty="0" smtClean="0"/>
              <a:t> 的示意圖</a:t>
            </a:r>
            <a:r>
              <a:rPr lang="zh-TW" altLang="en-US" dirty="0" smtClean="0"/>
              <a:t>        左邊這張圖是</a:t>
            </a:r>
            <a:r>
              <a:rPr lang="en-US" altLang="zh-TW" dirty="0" smtClean="0"/>
              <a:t>MOT,</a:t>
            </a:r>
            <a:r>
              <a:rPr lang="zh-TW" altLang="en-US" dirty="0" smtClean="0"/>
              <a:t>中間這個小白點就是被磁光井限至住的 </a:t>
            </a:r>
            <a:r>
              <a:rPr lang="en-US" altLang="zh-TW" dirty="0" smtClean="0"/>
              <a:t>cold</a:t>
            </a:r>
            <a:r>
              <a:rPr lang="zh-TW" altLang="en-US" dirty="0" smtClean="0"/>
              <a:t> </a:t>
            </a:r>
            <a:r>
              <a:rPr lang="en-US" altLang="zh-TW" dirty="0" smtClean="0"/>
              <a:t>atom</a:t>
            </a:r>
            <a:r>
              <a:rPr lang="zh-TW" altLang="en-US" baseline="0" dirty="0" smtClean="0"/>
              <a:t>     右邊就是把</a:t>
            </a:r>
            <a:r>
              <a:rPr lang="en-US" altLang="zh-TW" baseline="0" dirty="0" smtClean="0"/>
              <a:t>cold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atom</a:t>
            </a:r>
            <a:r>
              <a:rPr lang="zh-TW" altLang="en-US" baseline="0" dirty="0" smtClean="0"/>
              <a:t> 在進一步</a:t>
            </a:r>
            <a:r>
              <a:rPr lang="zh-TW" altLang="en-US" dirty="0" smtClean="0"/>
              <a:t> </a:t>
            </a:r>
            <a:r>
              <a:rPr lang="en-US" altLang="zh-TW" dirty="0" smtClean="0"/>
              <a:t>load</a:t>
            </a:r>
            <a:r>
              <a:rPr lang="zh-TW" altLang="en-US" dirty="0" smtClean="0"/>
              <a:t> 到</a:t>
            </a:r>
            <a:r>
              <a:rPr lang="en-US" altLang="zh-TW" dirty="0" smtClean="0"/>
              <a:t>dipole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trap</a:t>
            </a:r>
            <a:r>
              <a:rPr lang="zh-TW" altLang="en-US" dirty="0" smtClean="0"/>
              <a:t> 裡 ，我們大部分的實驗都是從</a:t>
            </a:r>
            <a:r>
              <a:rPr lang="zh-TW" altLang="en-US" baseline="0" dirty="0" smtClean="0"/>
              <a:t>把原子</a:t>
            </a:r>
            <a:r>
              <a:rPr lang="en-US" altLang="zh-TW" baseline="0" dirty="0" smtClean="0"/>
              <a:t>load</a:t>
            </a:r>
            <a:r>
              <a:rPr lang="zh-TW" altLang="en-US" baseline="0" dirty="0" smtClean="0"/>
              <a:t>到</a:t>
            </a:r>
            <a:r>
              <a:rPr lang="en-US" altLang="zh-TW" baseline="0" dirty="0" smtClean="0"/>
              <a:t>Dipole </a:t>
            </a:r>
            <a:r>
              <a:rPr lang="zh-TW" altLang="en-US" baseline="0" dirty="0" smtClean="0"/>
              <a:t>開始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94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這兩張圖片是簡單的</a:t>
            </a:r>
            <a:r>
              <a:rPr lang="en-US" altLang="zh-TW" dirty="0" smtClean="0"/>
              <a:t>MOT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Dipole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trap</a:t>
            </a:r>
            <a:r>
              <a:rPr lang="zh-TW" altLang="en-US" baseline="0" dirty="0" smtClean="0"/>
              <a:t> 的示意圖</a:t>
            </a:r>
            <a:r>
              <a:rPr lang="zh-TW" altLang="en-US" dirty="0" smtClean="0"/>
              <a:t>        左邊這張圖是</a:t>
            </a:r>
            <a:r>
              <a:rPr lang="en-US" altLang="zh-TW" dirty="0" smtClean="0"/>
              <a:t>MOT,</a:t>
            </a:r>
            <a:r>
              <a:rPr lang="zh-TW" altLang="en-US" dirty="0" smtClean="0"/>
              <a:t>中間這個小白點就是被磁光井限至住的 </a:t>
            </a:r>
            <a:r>
              <a:rPr lang="en-US" altLang="zh-TW" dirty="0" smtClean="0"/>
              <a:t>cold</a:t>
            </a:r>
            <a:r>
              <a:rPr lang="zh-TW" altLang="en-US" dirty="0" smtClean="0"/>
              <a:t> </a:t>
            </a:r>
            <a:r>
              <a:rPr lang="en-US" altLang="zh-TW" dirty="0" smtClean="0"/>
              <a:t>atom</a:t>
            </a:r>
            <a:r>
              <a:rPr lang="zh-TW" altLang="en-US" baseline="0" dirty="0" smtClean="0"/>
              <a:t>     右邊就是把</a:t>
            </a:r>
            <a:r>
              <a:rPr lang="en-US" altLang="zh-TW" baseline="0" dirty="0" smtClean="0"/>
              <a:t>cold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atom</a:t>
            </a:r>
            <a:r>
              <a:rPr lang="zh-TW" altLang="en-US" baseline="0" dirty="0" smtClean="0"/>
              <a:t> 在進一步</a:t>
            </a:r>
            <a:r>
              <a:rPr lang="zh-TW" altLang="en-US" dirty="0" smtClean="0"/>
              <a:t> </a:t>
            </a:r>
            <a:r>
              <a:rPr lang="en-US" altLang="zh-TW" dirty="0" smtClean="0"/>
              <a:t>load</a:t>
            </a:r>
            <a:r>
              <a:rPr lang="zh-TW" altLang="en-US" dirty="0" smtClean="0"/>
              <a:t> 到</a:t>
            </a:r>
            <a:r>
              <a:rPr lang="en-US" altLang="zh-TW" dirty="0" smtClean="0"/>
              <a:t>dipole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trap</a:t>
            </a:r>
            <a:r>
              <a:rPr lang="zh-TW" altLang="en-US" dirty="0" smtClean="0"/>
              <a:t> 裡 ，我們大部分的實驗都是從</a:t>
            </a:r>
            <a:r>
              <a:rPr lang="zh-TW" altLang="en-US" baseline="0" dirty="0" smtClean="0"/>
              <a:t>把原子</a:t>
            </a:r>
            <a:r>
              <a:rPr lang="en-US" altLang="zh-TW" baseline="0" dirty="0" smtClean="0"/>
              <a:t>load</a:t>
            </a:r>
            <a:r>
              <a:rPr lang="zh-TW" altLang="en-US" baseline="0" dirty="0" smtClean="0"/>
              <a:t>到</a:t>
            </a:r>
            <a:r>
              <a:rPr lang="en-US" altLang="zh-TW" baseline="0" dirty="0" smtClean="0"/>
              <a:t>Dipole </a:t>
            </a:r>
            <a:r>
              <a:rPr lang="zh-TW" altLang="en-US" baseline="0" dirty="0" smtClean="0"/>
              <a:t>開始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364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Optical</a:t>
            </a:r>
            <a:r>
              <a:rPr lang="en-US" altLang="zh-TW" baseline="0" dirty="0" smtClean="0"/>
              <a:t> Trapping </a:t>
            </a:r>
            <a:r>
              <a:rPr lang="zh-TW" altLang="en-US" baseline="0" dirty="0" smtClean="0"/>
              <a:t>是用電磁場去透發原子的</a:t>
            </a:r>
            <a:r>
              <a:rPr lang="en-US" altLang="zh-TW" baseline="0" dirty="0" smtClean="0"/>
              <a:t>dipole moment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這邊有個歷史的因素要先提一下，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CO2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LASER</a:t>
            </a:r>
            <a:r>
              <a:rPr lang="zh-TW" altLang="en-US" baseline="0" dirty="0" smtClean="0"/>
              <a:t> 最大的缺點是</a:t>
            </a:r>
            <a:r>
              <a:rPr lang="en-US" altLang="zh-TW" baseline="0" dirty="0" smtClean="0"/>
              <a:t>CO2</a:t>
            </a:r>
            <a:r>
              <a:rPr lang="zh-TW" altLang="en-US" baseline="0" dirty="0" smtClean="0"/>
              <a:t>無法穿過一般的玻璃     所以要用金屬的真空腔  或者要用特書的 才料去做</a:t>
            </a:r>
            <a:r>
              <a:rPr lang="en-US" altLang="zh-TW" baseline="0" dirty="0" smtClean="0"/>
              <a:t>WINDOW</a:t>
            </a:r>
            <a:r>
              <a:rPr lang="zh-TW" altLang="en-US" baseline="0" dirty="0" smtClean="0"/>
              <a:t>      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這邊有個歷史的因素要先提一下，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CO2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LASER</a:t>
            </a:r>
            <a:r>
              <a:rPr lang="zh-TW" altLang="en-US" baseline="0" dirty="0" smtClean="0"/>
              <a:t> 最大的缺點是</a:t>
            </a:r>
            <a:r>
              <a:rPr lang="en-US" altLang="zh-TW" baseline="0" dirty="0" smtClean="0"/>
              <a:t>CO2</a:t>
            </a:r>
            <a:r>
              <a:rPr lang="zh-TW" altLang="en-US" baseline="0" dirty="0" smtClean="0"/>
              <a:t>無法穿過一般的玻璃     所以要用金屬的真空腔  或者要用特書的 才料去做</a:t>
            </a:r>
            <a:r>
              <a:rPr lang="en-US" altLang="zh-TW" baseline="0" dirty="0" smtClean="0"/>
              <a:t>WINDOW</a:t>
            </a:r>
            <a:r>
              <a:rPr lang="zh-TW" altLang="en-US" baseline="0" dirty="0" smtClean="0"/>
              <a:t>      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BC505-0E9D-4F34-A002-589C05D053C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570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回答為什麼磁井為什麼</a:t>
            </a:r>
            <a:r>
              <a:rPr lang="en-US" altLang="zh-TW" dirty="0" smtClean="0"/>
              <a:t>Loading</a:t>
            </a:r>
            <a:r>
              <a:rPr lang="zh-TW" altLang="en-US" dirty="0" smtClean="0"/>
              <a:t>不好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</a:t>
            </a:r>
            <a:r>
              <a:rPr lang="en-US" altLang="zh-TW" baseline="0" dirty="0" smtClean="0"/>
              <a:t> wave scattering length  cold atom</a:t>
            </a:r>
            <a:r>
              <a:rPr lang="zh-TW" altLang="en-US" baseline="0" dirty="0" smtClean="0"/>
              <a:t>是最重要的物理參數，它代表了原子碰撞前後的</a:t>
            </a:r>
            <a:r>
              <a:rPr lang="en-US" altLang="zh-TW" baseline="0" dirty="0" smtClean="0"/>
              <a:t>phase shift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</a:t>
            </a:r>
            <a:r>
              <a:rPr lang="en-US" altLang="zh-TW" baseline="0" dirty="0" smtClean="0"/>
              <a:t> wave scattering length  cold atom</a:t>
            </a:r>
            <a:r>
              <a:rPr lang="zh-TW" altLang="en-US" baseline="0" dirty="0" smtClean="0"/>
              <a:t>是最重要的物理參數，它代表了原子碰撞前後的</a:t>
            </a:r>
            <a:r>
              <a:rPr lang="en-US" altLang="zh-TW" baseline="0" dirty="0" smtClean="0"/>
              <a:t>phase shift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We can use a simple model to</a:t>
            </a:r>
            <a:r>
              <a:rPr lang="en-US" altLang="zh-TW" baseline="0" dirty="0" smtClean="0"/>
              <a:t> observe how scattering length changing with interaction potential</a:t>
            </a:r>
            <a:endParaRPr lang="en-US" altLang="zh-TW" dirty="0" smtClean="0"/>
          </a:p>
          <a:p>
            <a:r>
              <a:rPr lang="en-US" altLang="zh-TW" baseline="0" dirty="0" smtClean="0"/>
              <a:t>First of all, simply two atom interaction with a step potential function</a:t>
            </a:r>
            <a:r>
              <a:rPr lang="zh-TW" altLang="en-US" baseline="0" dirty="0" smtClean="0"/>
              <a:t>，</a:t>
            </a:r>
            <a:r>
              <a:rPr lang="en-US" altLang="zh-TW" baseline="0" dirty="0" smtClean="0"/>
              <a:t>For </a:t>
            </a:r>
            <a:r>
              <a:rPr lang="en-US" altLang="zh-TW" baseline="0" dirty="0" err="1" smtClean="0"/>
              <a:t>replusive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interaaction</a:t>
            </a:r>
            <a:r>
              <a:rPr lang="en-US" altLang="zh-TW" baseline="0" dirty="0" smtClean="0"/>
              <a:t>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For attractive</a:t>
            </a:r>
            <a:r>
              <a:rPr lang="en-US" altLang="zh-TW" baseline="0" dirty="0" smtClean="0"/>
              <a:t> potential,  the result becomes very interesting.   The scattering length is a tangent term changing with trap depth’s  potential. And the diverging position is a bound-state generation inside the potential well.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6BC505-0E9D-4F34-A002-589C05D053C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653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也可以加入一個</a:t>
            </a:r>
            <a:r>
              <a:rPr lang="en-US" altLang="zh-TW" dirty="0" smtClean="0"/>
              <a:t>scattering</a:t>
            </a:r>
            <a:r>
              <a:rPr lang="en-US" altLang="zh-TW" baseline="0" dirty="0" smtClean="0"/>
              <a:t> channel </a:t>
            </a:r>
            <a:r>
              <a:rPr lang="zh-TW" altLang="en-US" baseline="0" dirty="0" smtClean="0"/>
              <a:t>去調操 </a:t>
            </a:r>
            <a:r>
              <a:rPr lang="en-US" altLang="zh-TW" baseline="0" dirty="0" smtClean="0"/>
              <a:t>scattering length</a:t>
            </a:r>
            <a:r>
              <a:rPr lang="zh-TW" altLang="en-US" baseline="0" dirty="0" smtClean="0"/>
              <a:t>，原本的 </a:t>
            </a:r>
            <a:r>
              <a:rPr lang="en-US" altLang="zh-TW" baseline="0" dirty="0" smtClean="0"/>
              <a:t>channel </a:t>
            </a:r>
            <a:r>
              <a:rPr lang="zh-TW" altLang="en-US" baseline="0" dirty="0" smtClean="0"/>
              <a:t>我們稱為</a:t>
            </a:r>
            <a:r>
              <a:rPr lang="en-US" altLang="zh-TW" baseline="0" dirty="0" smtClean="0"/>
              <a:t>open channel</a:t>
            </a:r>
            <a:r>
              <a:rPr lang="zh-TW" altLang="en-US" baseline="0" dirty="0" smtClean="0"/>
              <a:t>，新加入的</a:t>
            </a:r>
            <a:r>
              <a:rPr lang="en-US" altLang="zh-TW" baseline="0" dirty="0" smtClean="0"/>
              <a:t>channel </a:t>
            </a:r>
            <a:r>
              <a:rPr lang="zh-TW" altLang="en-US" baseline="0" dirty="0" smtClean="0"/>
              <a:t>我們稱為</a:t>
            </a:r>
            <a:r>
              <a:rPr lang="en-US" altLang="zh-TW" baseline="0" dirty="0" smtClean="0"/>
              <a:t>close channel </a:t>
            </a:r>
            <a:r>
              <a:rPr lang="zh-TW" altLang="en-US" baseline="0" dirty="0" smtClean="0"/>
              <a:t>，可以用</a:t>
            </a:r>
            <a:r>
              <a:rPr lang="en-US" altLang="zh-TW" baseline="0" dirty="0" smtClean="0"/>
              <a:t>close channel 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bound state</a:t>
            </a:r>
            <a:r>
              <a:rPr lang="zh-TW" altLang="en-US" baseline="0" dirty="0" smtClean="0"/>
              <a:t>去調操</a:t>
            </a:r>
            <a:r>
              <a:rPr lang="en-US" altLang="zh-TW" baseline="0" dirty="0" smtClean="0"/>
              <a:t>scattering length</a:t>
            </a:r>
            <a:r>
              <a:rPr lang="zh-TW" altLang="en-US" baseline="0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首先我們先來看第三張</a:t>
                </a:r>
                <a:endParaRPr lang="en-US" altLang="zh-TW" dirty="0" smtClean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  <a:p>
                <a:endParaRPr lang="en-US" altLang="zh-TW" dirty="0" smtClean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dirty="0" err="1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a_s</a:t>
                </a:r>
                <a:r>
                  <a:rPr lang="zh-TW" altLang="en-US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與磁場的關係可以以這個公式表示</a:t>
                </a:r>
                <a:endParaRPr lang="en-US" altLang="zh-TW" dirty="0" smtClean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B0&gt;\Delta B&gt;</a:t>
                </a:r>
                <a:r>
                  <a:rPr lang="en-US" altLang="zh-TW" dirty="0" err="1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a_bg</a:t>
                </a:r>
                <a:endParaRPr lang="en-US" altLang="zh-TW" dirty="0" smtClean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dirty="0" err="1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a_s</a:t>
                </a:r>
                <a:r>
                  <a:rPr lang="en-US" altLang="zh-TW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=0</a:t>
                </a:r>
                <a:r>
                  <a:rPr lang="zh-TW" altLang="en-US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至發散處的磁場位移</a:t>
                </a:r>
                <a:endParaRPr lang="en-US" altLang="zh-TW" dirty="0" smtClean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Coupling</a:t>
                </a:r>
                <a:r>
                  <a:rPr lang="en-US" altLang="zh-TW" baseline="0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Strength = \Delta B</a:t>
                </a:r>
                <a:endParaRPr lang="en-US" altLang="zh-TW" dirty="0" smtClean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</a:t>
                </a:r>
              </a:p>
              <a:p>
                <a:r>
                  <a:rPr lang="en-US" altLang="zh-TW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Atomic interaction dominated by </a:t>
                </a:r>
                <a:r>
                  <a:rPr lang="en-US" altLang="zh-TW" dirty="0" err="1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ultracold</a:t>
                </a:r>
                <a:r>
                  <a:rPr lang="en-US" altLang="zh-TW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collisions which is parameterized by the s-wave scattering length </a:t>
                </a:r>
                <a:r>
                  <a:rPr lang="en-US" altLang="zh-TW" i="1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a,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prstClr val="black"/>
                        </a:solidFill>
                        <a:latin typeface="Cambria Math"/>
                        <a:ea typeface="新細明體" panose="02020500000000000000" pitchFamily="18" charset="-120"/>
                      </a:rPr>
                      <m:t>𝑈</m:t>
                    </m:r>
                    <m:r>
                      <a:rPr lang="en-US" altLang="zh-TW" i="1" smtClean="0">
                        <a:solidFill>
                          <a:prstClr val="black"/>
                        </a:solidFill>
                        <a:latin typeface="Cambria Math"/>
                        <a:ea typeface="新細明體" panose="02020500000000000000" pitchFamily="18" charset="-12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4</m:t>
                            </m:r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ℏ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ea typeface="新細明體" panose="02020500000000000000" pitchFamily="18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𝑎</m:t>
                        </m:r>
                      </m:num>
                      <m:den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/>
                            <a:ea typeface="新細明體" panose="02020500000000000000" pitchFamily="18" charset="-120"/>
                          </a:rPr>
                          <m:t>𝑚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Coupling</a:t>
                </a:r>
                <a:r>
                  <a:rPr lang="en-US" altLang="zh-TW" baseline="0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Strength = \Delta B</a:t>
                </a:r>
                <a:endParaRPr lang="en-US" altLang="zh-TW" dirty="0" smtClean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  <a:p>
                <a:r>
                  <a:rPr lang="en-US" altLang="zh-TW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</a:t>
                </a:r>
              </a:p>
              <a:p>
                <a:r>
                  <a:rPr lang="en-US" altLang="zh-TW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Atomic interaction dominated by </a:t>
                </a:r>
                <a:r>
                  <a:rPr lang="en-US" altLang="zh-TW" dirty="0" err="1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ultracold</a:t>
                </a:r>
                <a:r>
                  <a:rPr lang="en-US" altLang="zh-TW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collisions which is parameterized by the s-wave scattering length </a:t>
                </a:r>
                <a:r>
                  <a:rPr lang="en-US" altLang="zh-TW" i="1" dirty="0" smtClean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a, </a:t>
                </a:r>
                <a:r>
                  <a:rPr lang="en-US" altLang="zh-TW" i="0" smtClean="0">
                    <a:solidFill>
                      <a:prstClr val="black"/>
                    </a:solidFill>
                    <a:latin typeface="Cambria Math"/>
                    <a:ea typeface="新細明體" panose="02020500000000000000" pitchFamily="18" charset="-120"/>
                  </a:rPr>
                  <a:t>𝑈=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 panose="02040503050406030204" pitchFamily="18" charset="0"/>
                    <a:ea typeface="新細明體" panose="02020500000000000000" pitchFamily="18" charset="-120"/>
                  </a:rPr>
                  <a:t>(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/>
                  </a:rPr>
                  <a:t>〖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/>
                    <a:ea typeface="Cambria Math"/>
                  </a:rPr>
                  <a:t>4𝜋ℏ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/>
                  </a:rPr>
                  <a:t>〗^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/>
                    <a:ea typeface="新細明體" panose="02020500000000000000" pitchFamily="18" charset="-120"/>
                  </a:rPr>
                  <a:t>2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/>
                    <a:ea typeface="Cambria Math"/>
                  </a:rPr>
                  <a:t> 𝑎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/>
                  </a:rPr>
                  <a:t>)/</a:t>
                </a:r>
                <a:r>
                  <a:rPr lang="en-US" altLang="zh-TW" i="0">
                    <a:solidFill>
                      <a:prstClr val="black"/>
                    </a:solidFill>
                    <a:latin typeface="Cambria Math"/>
                    <a:ea typeface="新細明體" panose="02020500000000000000" pitchFamily="18" charset="-120"/>
                  </a:rPr>
                  <a:t>𝑚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9C0E3-D22C-49FE-9251-98B231331753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872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實際上的計算，我們可以用</a:t>
            </a:r>
            <a:r>
              <a:rPr lang="en-US" altLang="zh-TW" dirty="0" smtClean="0"/>
              <a:t>ABM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而且以</a:t>
            </a:r>
            <a:r>
              <a:rPr lang="en-US" altLang="zh-TW" baseline="0" dirty="0" smtClean="0"/>
              <a:t>F=1 mf=-1</a:t>
            </a:r>
            <a:r>
              <a:rPr lang="zh-TW" altLang="en-US" baseline="0" dirty="0" smtClean="0"/>
              <a:t>來說明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Bare:</a:t>
            </a:r>
            <a:r>
              <a:rPr lang="en-US" altLang="zh-TW" baseline="0" dirty="0" smtClean="0"/>
              <a:t> Close Channel Dominate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Explicitly speak out</a:t>
            </a:r>
            <a:r>
              <a:rPr lang="en-US" altLang="zh-TW" baseline="0" dirty="0" smtClean="0"/>
              <a:t> the applications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</a:t>
            </a:r>
            <a:r>
              <a:rPr lang="zh-TW" altLang="en-US" dirty="0" smtClean="0"/>
              <a:t>，留在</a:t>
            </a:r>
            <a:r>
              <a:rPr lang="en-US" altLang="zh-TW" dirty="0" smtClean="0"/>
              <a:t>Dipole</a:t>
            </a:r>
            <a:r>
              <a:rPr lang="en-US" altLang="zh-TW" baseline="0" dirty="0" smtClean="0"/>
              <a:t> Trap </a:t>
            </a:r>
            <a:r>
              <a:rPr lang="zh-TW" altLang="en-US" baseline="0" dirty="0" smtClean="0"/>
              <a:t>裡的</a:t>
            </a:r>
            <a:r>
              <a:rPr lang="en-US" altLang="zh-TW" dirty="0" smtClean="0"/>
              <a:t>atom</a:t>
            </a:r>
            <a:r>
              <a:rPr lang="zh-TW" altLang="en-US" dirty="0" smtClean="0"/>
              <a:t>數目增加表示有效的碰撞被增強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</a:t>
            </a:r>
            <a:r>
              <a:rPr lang="zh-TW" altLang="en-US" dirty="0" smtClean="0"/>
              <a:t>，留在</a:t>
            </a:r>
            <a:r>
              <a:rPr lang="en-US" altLang="zh-TW" dirty="0" smtClean="0"/>
              <a:t>Dipole</a:t>
            </a:r>
            <a:r>
              <a:rPr lang="en-US" altLang="zh-TW" baseline="0" dirty="0" smtClean="0"/>
              <a:t> Trap </a:t>
            </a:r>
            <a:r>
              <a:rPr lang="zh-TW" altLang="en-US" baseline="0" dirty="0" smtClean="0"/>
              <a:t>裡的</a:t>
            </a:r>
            <a:r>
              <a:rPr lang="en-US" altLang="zh-TW" dirty="0" smtClean="0"/>
              <a:t>atom</a:t>
            </a:r>
            <a:r>
              <a:rPr lang="zh-TW" altLang="en-US" dirty="0" smtClean="0"/>
              <a:t>數目增加表示有效的碰撞被增強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Mf=-2,</a:t>
            </a:r>
            <a:r>
              <a:rPr lang="en-US" altLang="zh-TW" baseline="0" dirty="0" smtClean="0"/>
              <a:t> -1, 0,….</a:t>
            </a:r>
          </a:p>
          <a:p>
            <a:r>
              <a:rPr lang="en-US" altLang="zh-TW" baseline="0" dirty="0" smtClean="0"/>
              <a:t>S+</a:t>
            </a:r>
            <a:r>
              <a:rPr lang="zh-TW" altLang="en-US" baseline="0" dirty="0" smtClean="0"/>
              <a:t>光</a:t>
            </a:r>
            <a:r>
              <a:rPr lang="en-US" altLang="zh-TW" baseline="0" dirty="0" smtClean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94770-6144-4BFB-A839-412799A8A3CC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19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000" dirty="0" smtClean="0"/>
              <a:t>這張 </a:t>
            </a:r>
            <a:r>
              <a:rPr lang="en-US" altLang="zh-TW" sz="2000" dirty="0" smtClean="0"/>
              <a:t>sly</a:t>
            </a:r>
            <a:r>
              <a:rPr lang="zh-TW" altLang="en-US" sz="2000" dirty="0" smtClean="0"/>
              <a:t>是我 </a:t>
            </a:r>
            <a:r>
              <a:rPr lang="en-US" altLang="zh-TW" sz="2000" dirty="0" err="1" smtClean="0"/>
              <a:t>stufying</a:t>
            </a:r>
            <a:r>
              <a:rPr lang="en-US" altLang="zh-TW" sz="2000" baseline="0" dirty="0" smtClean="0"/>
              <a:t> </a:t>
            </a:r>
            <a:r>
              <a:rPr lang="zh-TW" altLang="en-US" sz="2000" baseline="0" dirty="0" smtClean="0"/>
              <a:t>的 </a:t>
            </a:r>
            <a:r>
              <a:rPr lang="en-US" altLang="zh-TW" sz="2000" baseline="0" dirty="0" smtClean="0"/>
              <a:t>Motivation</a:t>
            </a:r>
          </a:p>
          <a:p>
            <a:pPr marL="228600" indent="-228600">
              <a:buAutoNum type="arabicPeriod"/>
            </a:pPr>
            <a:r>
              <a:rPr lang="zh-TW" altLang="en-US" sz="2000" baseline="0" dirty="0" smtClean="0"/>
              <a:t>因為Ｐ</a:t>
            </a:r>
            <a:r>
              <a:rPr lang="en-US" altLang="zh-TW" sz="2000" baseline="0" dirty="0" err="1" smtClean="0"/>
              <a:t>otassion</a:t>
            </a:r>
            <a:r>
              <a:rPr lang="en-US" altLang="zh-TW" sz="2000" baseline="0" dirty="0" smtClean="0"/>
              <a:t> </a:t>
            </a:r>
            <a:r>
              <a:rPr lang="zh-TW" altLang="en-US" sz="2000" baseline="0" dirty="0" smtClean="0"/>
              <a:t>有三種不同的 </a:t>
            </a:r>
            <a:r>
              <a:rPr lang="en-US" altLang="zh-TW" sz="2000" baseline="0" dirty="0" smtClean="0"/>
              <a:t>isotope </a:t>
            </a:r>
            <a:r>
              <a:rPr lang="zh-TW" altLang="en-US" sz="2000" baseline="0" dirty="0" smtClean="0"/>
              <a:t>其中有一種是</a:t>
            </a:r>
            <a:r>
              <a:rPr lang="en-US" altLang="zh-TW" sz="2000" baseline="0" dirty="0" err="1" smtClean="0"/>
              <a:t>fermion</a:t>
            </a:r>
            <a:r>
              <a:rPr lang="zh-TW" altLang="en-US" sz="2000" baseline="0" dirty="0" smtClean="0"/>
              <a:t>  所以我們希望能產生所有種類的</a:t>
            </a:r>
            <a:r>
              <a:rPr lang="en-US" altLang="zh-TW" sz="2000" baseline="0" dirty="0" smtClean="0"/>
              <a:t>BEC</a:t>
            </a:r>
            <a:r>
              <a:rPr lang="zh-TW" altLang="en-US" sz="2000" baseline="0" dirty="0" smtClean="0"/>
              <a:t> 並且去</a:t>
            </a:r>
            <a:r>
              <a:rPr lang="en-US" altLang="zh-TW" sz="2000" baseline="0" dirty="0" smtClean="0"/>
              <a:t>Studying</a:t>
            </a:r>
            <a:r>
              <a:rPr lang="zh-TW" altLang="en-US" sz="2000" baseline="0" dirty="0" smtClean="0"/>
              <a:t> </a:t>
            </a:r>
            <a:r>
              <a:rPr lang="en-US" altLang="zh-TW" sz="2000" baseline="0" dirty="0" err="1" smtClean="0"/>
              <a:t>spinor</a:t>
            </a:r>
            <a:r>
              <a:rPr lang="zh-TW" altLang="en-US" sz="2000" baseline="0" dirty="0" smtClean="0"/>
              <a:t> </a:t>
            </a:r>
            <a:endParaRPr lang="en-US" altLang="zh-TW" sz="2000" baseline="0" dirty="0" smtClean="0"/>
          </a:p>
          <a:p>
            <a:pPr marL="228600" indent="-228600">
              <a:buAutoNum type="arabicPeriod" startAt="2"/>
            </a:pPr>
            <a:r>
              <a:rPr lang="zh-TW" altLang="en-US" sz="2000" baseline="0" dirty="0" smtClean="0"/>
              <a:t>我希望我們的系統可以去 </a:t>
            </a:r>
            <a:r>
              <a:rPr lang="en-US" altLang="zh-TW" sz="2000" baseline="0" dirty="0" smtClean="0"/>
              <a:t>tune</a:t>
            </a:r>
            <a:r>
              <a:rPr lang="zh-TW" altLang="en-US" sz="2000" baseline="0" dirty="0" smtClean="0"/>
              <a:t> </a:t>
            </a:r>
            <a:r>
              <a:rPr lang="en-US" altLang="zh-TW" sz="2000" baseline="0" dirty="0" smtClean="0"/>
              <a:t>potassium</a:t>
            </a:r>
            <a:r>
              <a:rPr lang="zh-TW" altLang="en-US" sz="2000" baseline="0" dirty="0" smtClean="0"/>
              <a:t>的 </a:t>
            </a:r>
            <a:r>
              <a:rPr lang="en-US" altLang="zh-TW" sz="2000" baseline="0" dirty="0" smtClean="0"/>
              <a:t>scattering length</a:t>
            </a:r>
            <a:r>
              <a:rPr lang="zh-TW" altLang="en-US" sz="2000" baseline="0" dirty="0" smtClean="0"/>
              <a:t> </a:t>
            </a:r>
            <a:endParaRPr lang="en-US" altLang="zh-TW" sz="2000" baseline="0" dirty="0" smtClean="0"/>
          </a:p>
          <a:p>
            <a:pPr marL="228600" indent="-228600">
              <a:buAutoNum type="arabicPeriod" startAt="2"/>
            </a:pPr>
            <a:r>
              <a:rPr lang="zh-TW" altLang="en-US" sz="2000" baseline="0" dirty="0" smtClean="0"/>
              <a:t>一但我們能做到這件事，我們就可以 </a:t>
            </a:r>
            <a:r>
              <a:rPr lang="en-US" altLang="zh-TW" sz="2000" baseline="0" dirty="0" smtClean="0"/>
              <a:t>studying</a:t>
            </a:r>
            <a:r>
              <a:rPr lang="zh-TW" altLang="en-US" sz="2000" baseline="0" dirty="0" smtClean="0"/>
              <a:t> 一些 </a:t>
            </a:r>
            <a:r>
              <a:rPr lang="en-US" altLang="zh-TW" sz="2000" baseline="0" dirty="0" smtClean="0"/>
              <a:t>few-body</a:t>
            </a:r>
            <a:r>
              <a:rPr lang="zh-TW" altLang="en-US" sz="2000" baseline="0" dirty="0" smtClean="0"/>
              <a:t>的 </a:t>
            </a:r>
            <a:r>
              <a:rPr lang="en-US" altLang="zh-TW" sz="2000" baseline="0" dirty="0" smtClean="0"/>
              <a:t>problem</a:t>
            </a:r>
            <a:r>
              <a:rPr lang="zh-TW" altLang="en-US" sz="2000" baseline="0" dirty="0" smtClean="0"/>
              <a:t> 比如說 </a:t>
            </a:r>
            <a:r>
              <a:rPr lang="en-US" altLang="zh-TW" sz="2000" baseline="0" dirty="0" err="1" smtClean="0"/>
              <a:t>Efimov</a:t>
            </a:r>
            <a:r>
              <a:rPr lang="zh-TW" altLang="en-US" sz="2000" baseline="0" dirty="0" smtClean="0"/>
              <a:t> </a:t>
            </a:r>
            <a:r>
              <a:rPr lang="en-US" altLang="zh-TW" sz="2000" baseline="0" dirty="0" smtClean="0"/>
              <a:t>State</a:t>
            </a:r>
            <a:r>
              <a:rPr lang="zh-TW" altLang="en-US" sz="2000" baseline="0" dirty="0" smtClean="0"/>
              <a:t>。</a:t>
            </a:r>
            <a:endParaRPr lang="en-US" altLang="zh-TW" sz="2000" baseline="0" dirty="0" smtClean="0"/>
          </a:p>
          <a:p>
            <a:pPr marL="228600" indent="-228600">
              <a:buAutoNum type="arabicPeriod" startAt="2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850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962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962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66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v: velocity of the atom, k: wave vector</a:t>
                </a:r>
                <a:endParaRPr lang="en-US" altLang="zh-TW" sz="1200" b="0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v: velocity of the atom, k: wave vector</a:t>
                </a:r>
                <a:endParaRPr lang="en-US" altLang="zh-TW" sz="1200" b="0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strength of this motional coupling is proportional to the velocity of the </a:t>
                </a:r>
                <a:r>
                  <a:rPr lang="en-US" altLang="zh-TW" sz="1200" b="0" i="0" u="none" strike="noStrike" kern="1200" baseline="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atom.Furthermore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this coupling is strongest, when the light shift of the bright states is lowest or in other words, when the energy difference of the specific states </a:t>
                </a:r>
                <a:r>
                  <a:rPr lang="en-US" altLang="zh-TW" sz="1200" b="0" i="1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 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bright –</a:t>
                </a:r>
                <a:r>
                  <a:rPr lang="en-US" altLang="zh-TW" sz="1200" b="0" i="1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 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dark is minimal.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當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原子在亮態的位能障壁頂端附近停留</a:t>
                </a:r>
                <a:r>
                  <a:rPr lang="en-US" altLang="zh-TW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τ≥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1/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𝛾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^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′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的時間，會被有效地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pump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到暗</a:t>
                </a:r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態</a:t>
                </a:r>
                <a:r>
                  <a:rPr lang="zh-TW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r>
                  <a:rPr lang="zh-TW" altLang="en-US" sz="1200" b="0" i="0" u="none" strike="noStrike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當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v&lt;</a:t>
                </a:r>
                <a:r>
                  <a:rPr lang="en-US" altLang="zh-TW" sz="1200" b="0" i="0" u="none" strike="noStrike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vc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zh-TW" altLang="en-US" sz="1200" b="0" i="0" u="none" strike="noStrike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容易被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pump</a:t>
                </a:r>
                <a:r>
                  <a:rPr lang="zh-TW" altLang="en-US" sz="1200" b="0" i="0" u="none" strike="noStrike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到暗態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Gamma’</a:t>
                </a:r>
                <a:r>
                  <a:rPr lang="zh-TW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也是</a:t>
                </a:r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beam</a:t>
                </a:r>
                <a:r>
                  <a:rPr lang="zh-TW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</a:t>
                </a:r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scattering</a:t>
                </a:r>
                <a:r>
                  <a:rPr lang="zh-TW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During the cooling mechanism slow atoms are accumulated in dark</a:t>
                </a:r>
                <a:r>
                  <a:rPr lang="zh-TW" alt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states, which leads to lower temperatures in gray molasses schemes.</a:t>
                </a:r>
              </a:p>
              <a:p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an atom that climbed the bright state potential hill is more likely to be </a:t>
                </a:r>
                <a:r>
                  <a:rPr lang="en-US" altLang="zh-TW" sz="1200" b="0" i="0" u="none" strike="noStrike" kern="1200" baseline="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depumped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than the one that is still at the bottom of the potential</a:t>
                </a:r>
              </a:p>
              <a:p>
                <a:r>
                  <a:rPr lang="zh-TW" alt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不能再爬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:</a:t>
                </a:r>
                <a:r>
                  <a:rPr lang="zh-TW" alt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動能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=(Stark shift</a:t>
                </a:r>
                <a:r>
                  <a:rPr lang="zh-TW" alt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TW" alt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位能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</a:t>
                </a:r>
                <a:r>
                  <a:rPr lang="zh-TW" alt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當</a:t>
                </a:r>
                <a:r>
                  <a:rPr lang="en-US" altLang="zh-TW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T&gt;&gt;</a:t>
                </a:r>
                <a:r>
                  <a:rPr lang="en-US" altLang="zh-TW" sz="1200" b="0" i="0" u="none" strike="noStrike" kern="1200" baseline="0" dirty="0" err="1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Trecoil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94770-6144-4BFB-A839-412799A8A3CC}" type="slidenum">
              <a:rPr lang="zh-TW" altLang="en-US" smtClean="0"/>
              <a:pPr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948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By RWA approx. and </a:t>
                </a:r>
                <a:r>
                  <a:rPr lang="zh-TW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在雷射頻率的旋轉座標下 先不考慮</a:t>
                </a:r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motional</a:t>
                </a:r>
                <a:r>
                  <a:rPr lang="zh-TW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自由度</a:t>
                </a:r>
                <a:endParaRPr lang="en-US" altLang="zh-TW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By RWA approx. and </a:t>
                </a:r>
                <a:r>
                  <a:rPr lang="zh-TW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在雷射頻率的旋轉座標下 先不考慮</a:t>
                </a:r>
                <a:r>
                  <a:rPr lang="en-US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motional</a:t>
                </a:r>
                <a:r>
                  <a:rPr lang="zh-TW" alt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自由度</a:t>
                </a:r>
                <a:endParaRPr lang="en-US" altLang="zh-TW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當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Δ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𝑔=Δ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𝑟=Δ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時，兩道雷射對原子造成的量子干涉使原子居量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(population)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在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├ ├|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𝑔┤⟩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及├ ├|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𝑟┤⟩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有特定的靜態分布，此時系統演變成暗態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(dark state)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├ ├|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𝜓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𝐷 ┤⟩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，為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├ ├|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𝑔┤⟩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及├ ├|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𝑟┤⟩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的疊加，無法被光耦合</a:t>
                </a:r>
                <a:r>
                  <a:rPr lang="zh-TW" altLang="zh-TW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至激發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態，故與光無交互作用。在暗態的原子不會被雷射光激發，因此對探測光而言，原子是透明的</a:t>
                </a:r>
                <a:endParaRPr lang="en-US" altLang="zh-TW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zh-TW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├ 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├|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𝜓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+ ┤⟩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及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├ ├|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𝜓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− ┤⟩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則為亮態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(bright state)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，因為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├ ├|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𝜓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± ┤⟩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態皆混有激發態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├ ├|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𝑒┤⟩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，但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├ ├|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𝜓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_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𝐷 ┤⟩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則無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94770-6144-4BFB-A839-412799A8A3CC}" type="slidenum">
              <a:rPr lang="zh-TW" altLang="en-US" smtClean="0"/>
              <a:pPr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835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85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000" dirty="0" smtClean="0"/>
              <a:t>這張 </a:t>
            </a:r>
            <a:r>
              <a:rPr lang="en-US" altLang="zh-TW" sz="2000" dirty="0" smtClean="0"/>
              <a:t>sly</a:t>
            </a:r>
            <a:r>
              <a:rPr lang="zh-TW" altLang="en-US" sz="2000" dirty="0" smtClean="0"/>
              <a:t>是我 </a:t>
            </a:r>
            <a:r>
              <a:rPr lang="en-US" altLang="zh-TW" sz="2000" dirty="0" err="1" smtClean="0"/>
              <a:t>stufying</a:t>
            </a:r>
            <a:r>
              <a:rPr lang="en-US" altLang="zh-TW" sz="2000" baseline="0" dirty="0" smtClean="0"/>
              <a:t> </a:t>
            </a:r>
            <a:r>
              <a:rPr lang="zh-TW" altLang="en-US" sz="2000" baseline="0" dirty="0" smtClean="0"/>
              <a:t>的 </a:t>
            </a:r>
            <a:r>
              <a:rPr lang="en-US" altLang="zh-TW" sz="2000" baseline="0" dirty="0" smtClean="0"/>
              <a:t>Motivation</a:t>
            </a:r>
          </a:p>
          <a:p>
            <a:pPr marL="228600" indent="-228600">
              <a:buAutoNum type="arabicPeriod"/>
            </a:pPr>
            <a:r>
              <a:rPr lang="zh-TW" altLang="en-US" sz="2000" baseline="0" dirty="0" smtClean="0"/>
              <a:t>因為Ｐ</a:t>
            </a:r>
            <a:r>
              <a:rPr lang="en-US" altLang="zh-TW" sz="2000" baseline="0" dirty="0" err="1" smtClean="0"/>
              <a:t>otassion</a:t>
            </a:r>
            <a:r>
              <a:rPr lang="en-US" altLang="zh-TW" sz="2000" baseline="0" dirty="0" smtClean="0"/>
              <a:t> </a:t>
            </a:r>
            <a:r>
              <a:rPr lang="zh-TW" altLang="en-US" sz="2000" baseline="0" dirty="0" smtClean="0"/>
              <a:t>有三種不同的 </a:t>
            </a:r>
            <a:r>
              <a:rPr lang="en-US" altLang="zh-TW" sz="2000" baseline="0" dirty="0" smtClean="0"/>
              <a:t>isotope </a:t>
            </a:r>
            <a:r>
              <a:rPr lang="zh-TW" altLang="en-US" sz="2000" baseline="0" dirty="0" smtClean="0"/>
              <a:t>其中有一種是</a:t>
            </a:r>
            <a:r>
              <a:rPr lang="en-US" altLang="zh-TW" sz="2000" baseline="0" dirty="0" err="1" smtClean="0"/>
              <a:t>fermion</a:t>
            </a:r>
            <a:r>
              <a:rPr lang="zh-TW" altLang="en-US" sz="2000" baseline="0" dirty="0" smtClean="0"/>
              <a:t>  所以我們希望能產生所有種類的</a:t>
            </a:r>
            <a:r>
              <a:rPr lang="en-US" altLang="zh-TW" sz="2000" baseline="0" dirty="0" smtClean="0"/>
              <a:t>BEC</a:t>
            </a:r>
            <a:r>
              <a:rPr lang="zh-TW" altLang="en-US" sz="2000" baseline="0" dirty="0" smtClean="0"/>
              <a:t> 並且去</a:t>
            </a:r>
            <a:r>
              <a:rPr lang="en-US" altLang="zh-TW" sz="2000" baseline="0" dirty="0" smtClean="0"/>
              <a:t>Studying</a:t>
            </a:r>
            <a:r>
              <a:rPr lang="zh-TW" altLang="en-US" sz="2000" baseline="0" dirty="0" smtClean="0"/>
              <a:t> </a:t>
            </a:r>
            <a:r>
              <a:rPr lang="en-US" altLang="zh-TW" sz="2000" baseline="0" dirty="0" err="1" smtClean="0"/>
              <a:t>spinor</a:t>
            </a:r>
            <a:r>
              <a:rPr lang="zh-TW" altLang="en-US" sz="2000" baseline="0" dirty="0" smtClean="0"/>
              <a:t> </a:t>
            </a:r>
            <a:endParaRPr lang="en-US" altLang="zh-TW" sz="2000" baseline="0" dirty="0" smtClean="0"/>
          </a:p>
          <a:p>
            <a:pPr marL="228600" indent="-228600">
              <a:buAutoNum type="arabicPeriod" startAt="2"/>
            </a:pPr>
            <a:r>
              <a:rPr lang="zh-TW" altLang="en-US" sz="2000" baseline="0" dirty="0" smtClean="0"/>
              <a:t>我希望我們的系統可以去 </a:t>
            </a:r>
            <a:r>
              <a:rPr lang="en-US" altLang="zh-TW" sz="2000" baseline="0" dirty="0" smtClean="0"/>
              <a:t>tune</a:t>
            </a:r>
            <a:r>
              <a:rPr lang="zh-TW" altLang="en-US" sz="2000" baseline="0" dirty="0" smtClean="0"/>
              <a:t> </a:t>
            </a:r>
            <a:r>
              <a:rPr lang="en-US" altLang="zh-TW" sz="2000" baseline="0" dirty="0" smtClean="0"/>
              <a:t>potassium</a:t>
            </a:r>
            <a:r>
              <a:rPr lang="zh-TW" altLang="en-US" sz="2000" baseline="0" dirty="0" smtClean="0"/>
              <a:t>的 </a:t>
            </a:r>
            <a:r>
              <a:rPr lang="en-US" altLang="zh-TW" sz="2000" baseline="0" dirty="0" smtClean="0"/>
              <a:t>scattering length</a:t>
            </a:r>
            <a:r>
              <a:rPr lang="zh-TW" altLang="en-US" sz="2000" baseline="0" dirty="0" smtClean="0"/>
              <a:t> </a:t>
            </a:r>
            <a:endParaRPr lang="en-US" altLang="zh-TW" sz="2000" baseline="0" dirty="0" smtClean="0"/>
          </a:p>
          <a:p>
            <a:pPr marL="228600" indent="-228600">
              <a:buAutoNum type="arabicPeriod" startAt="2"/>
            </a:pPr>
            <a:r>
              <a:rPr lang="zh-TW" altLang="en-US" sz="2000" baseline="0" dirty="0" smtClean="0"/>
              <a:t>一但我們能做到這件事，我們就可以 </a:t>
            </a:r>
            <a:r>
              <a:rPr lang="en-US" altLang="zh-TW" sz="2000" baseline="0" dirty="0" smtClean="0"/>
              <a:t>studying</a:t>
            </a:r>
            <a:r>
              <a:rPr lang="zh-TW" altLang="en-US" sz="2000" baseline="0" dirty="0" smtClean="0"/>
              <a:t> 一些 </a:t>
            </a:r>
            <a:r>
              <a:rPr lang="en-US" altLang="zh-TW" sz="2000" baseline="0" dirty="0" smtClean="0"/>
              <a:t>few-body</a:t>
            </a:r>
            <a:r>
              <a:rPr lang="zh-TW" altLang="en-US" sz="2000" baseline="0" dirty="0" smtClean="0"/>
              <a:t>的 </a:t>
            </a:r>
            <a:r>
              <a:rPr lang="en-US" altLang="zh-TW" sz="2000" baseline="0" dirty="0" smtClean="0"/>
              <a:t>problem</a:t>
            </a:r>
            <a:r>
              <a:rPr lang="zh-TW" altLang="en-US" sz="2000" baseline="0" dirty="0" smtClean="0"/>
              <a:t> 比如說 </a:t>
            </a:r>
            <a:r>
              <a:rPr lang="en-US" altLang="zh-TW" sz="2000" baseline="0" dirty="0" err="1" smtClean="0"/>
              <a:t>Efimov</a:t>
            </a:r>
            <a:r>
              <a:rPr lang="zh-TW" altLang="en-US" sz="2000" baseline="0" dirty="0" smtClean="0"/>
              <a:t> </a:t>
            </a:r>
            <a:r>
              <a:rPr lang="en-US" altLang="zh-TW" sz="2000" baseline="0" dirty="0" smtClean="0"/>
              <a:t>State</a:t>
            </a:r>
            <a:r>
              <a:rPr lang="zh-TW" altLang="en-US" sz="2000" baseline="0" dirty="0" smtClean="0"/>
              <a:t>。</a:t>
            </a:r>
            <a:endParaRPr lang="en-US" altLang="zh-TW" sz="2000" baseline="0" dirty="0" smtClean="0"/>
          </a:p>
          <a:p>
            <a:pPr marL="228600" indent="-228600">
              <a:buAutoNum type="arabicPeriod" startAt="2"/>
            </a:pP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85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這兩張圖片是簡單的</a:t>
            </a:r>
            <a:r>
              <a:rPr lang="en-US" altLang="zh-TW" dirty="0" smtClean="0"/>
              <a:t>MOT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Dipole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trap</a:t>
            </a:r>
            <a:r>
              <a:rPr lang="zh-TW" altLang="en-US" baseline="0" dirty="0" smtClean="0"/>
              <a:t> 的示意圖</a:t>
            </a:r>
            <a:r>
              <a:rPr lang="zh-TW" altLang="en-US" dirty="0" smtClean="0"/>
              <a:t>        左邊這張圖是</a:t>
            </a:r>
            <a:r>
              <a:rPr lang="en-US" altLang="zh-TW" dirty="0" smtClean="0"/>
              <a:t>MOT,</a:t>
            </a:r>
            <a:r>
              <a:rPr lang="zh-TW" altLang="en-US" dirty="0" smtClean="0"/>
              <a:t>中間這個小白點就是被磁光井限至住的 </a:t>
            </a:r>
            <a:r>
              <a:rPr lang="en-US" altLang="zh-TW" dirty="0" smtClean="0"/>
              <a:t>cold</a:t>
            </a:r>
            <a:r>
              <a:rPr lang="zh-TW" altLang="en-US" dirty="0" smtClean="0"/>
              <a:t> </a:t>
            </a:r>
            <a:r>
              <a:rPr lang="en-US" altLang="zh-TW" dirty="0" smtClean="0"/>
              <a:t>atom</a:t>
            </a:r>
            <a:r>
              <a:rPr lang="zh-TW" altLang="en-US" baseline="0" dirty="0" smtClean="0"/>
              <a:t>     右邊就是把</a:t>
            </a:r>
            <a:r>
              <a:rPr lang="en-US" altLang="zh-TW" baseline="0" dirty="0" smtClean="0"/>
              <a:t>cold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atom</a:t>
            </a:r>
            <a:r>
              <a:rPr lang="zh-TW" altLang="en-US" baseline="0" dirty="0" smtClean="0"/>
              <a:t> 在進一步</a:t>
            </a:r>
            <a:r>
              <a:rPr lang="zh-TW" altLang="en-US" dirty="0" smtClean="0"/>
              <a:t> </a:t>
            </a:r>
            <a:r>
              <a:rPr lang="en-US" altLang="zh-TW" dirty="0" smtClean="0"/>
              <a:t>load</a:t>
            </a:r>
            <a:r>
              <a:rPr lang="zh-TW" altLang="en-US" dirty="0" smtClean="0"/>
              <a:t> 到</a:t>
            </a:r>
            <a:r>
              <a:rPr lang="en-US" altLang="zh-TW" dirty="0" smtClean="0"/>
              <a:t>dipole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trap</a:t>
            </a:r>
            <a:r>
              <a:rPr lang="zh-TW" altLang="en-US" dirty="0" smtClean="0"/>
              <a:t> 裡 ，我們大部分的實驗都是從</a:t>
            </a:r>
            <a:r>
              <a:rPr lang="zh-TW" altLang="en-US" baseline="0" dirty="0" smtClean="0"/>
              <a:t>把原子</a:t>
            </a:r>
            <a:r>
              <a:rPr lang="en-US" altLang="zh-TW" baseline="0" dirty="0" smtClean="0"/>
              <a:t>load</a:t>
            </a:r>
            <a:r>
              <a:rPr lang="zh-TW" altLang="en-US" baseline="0" dirty="0" smtClean="0"/>
              <a:t>到</a:t>
            </a:r>
            <a:r>
              <a:rPr lang="en-US" altLang="zh-TW" baseline="0" dirty="0" smtClean="0"/>
              <a:t>Dipole </a:t>
            </a:r>
            <a:r>
              <a:rPr lang="zh-TW" altLang="en-US" baseline="0" dirty="0" smtClean="0"/>
              <a:t>開始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23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這兩張圖片是簡單的</a:t>
            </a:r>
            <a:r>
              <a:rPr lang="en-US" altLang="zh-TW" dirty="0" smtClean="0"/>
              <a:t>MOT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Dipole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trap</a:t>
            </a:r>
            <a:r>
              <a:rPr lang="zh-TW" altLang="en-US" baseline="0" dirty="0" smtClean="0"/>
              <a:t> 的示意圖</a:t>
            </a:r>
            <a:r>
              <a:rPr lang="zh-TW" altLang="en-US" dirty="0" smtClean="0"/>
              <a:t>        左邊這張圖是</a:t>
            </a:r>
            <a:r>
              <a:rPr lang="en-US" altLang="zh-TW" dirty="0" smtClean="0"/>
              <a:t>MOT,</a:t>
            </a:r>
            <a:r>
              <a:rPr lang="zh-TW" altLang="en-US" dirty="0" smtClean="0"/>
              <a:t>中間這個小白點就是被磁光井限至住的 </a:t>
            </a:r>
            <a:r>
              <a:rPr lang="en-US" altLang="zh-TW" dirty="0" smtClean="0"/>
              <a:t>cold</a:t>
            </a:r>
            <a:r>
              <a:rPr lang="zh-TW" altLang="en-US" dirty="0" smtClean="0"/>
              <a:t> </a:t>
            </a:r>
            <a:r>
              <a:rPr lang="en-US" altLang="zh-TW" dirty="0" smtClean="0"/>
              <a:t>atom</a:t>
            </a:r>
            <a:r>
              <a:rPr lang="zh-TW" altLang="en-US" baseline="0" dirty="0" smtClean="0"/>
              <a:t>     右邊就是把</a:t>
            </a:r>
            <a:r>
              <a:rPr lang="en-US" altLang="zh-TW" baseline="0" dirty="0" smtClean="0"/>
              <a:t>cold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atom</a:t>
            </a:r>
            <a:r>
              <a:rPr lang="zh-TW" altLang="en-US" baseline="0" dirty="0" smtClean="0"/>
              <a:t> 在進一步</a:t>
            </a:r>
            <a:r>
              <a:rPr lang="zh-TW" altLang="en-US" dirty="0" smtClean="0"/>
              <a:t> </a:t>
            </a:r>
            <a:r>
              <a:rPr lang="en-US" altLang="zh-TW" dirty="0" smtClean="0"/>
              <a:t>load</a:t>
            </a:r>
            <a:r>
              <a:rPr lang="zh-TW" altLang="en-US" dirty="0" smtClean="0"/>
              <a:t> 到</a:t>
            </a:r>
            <a:r>
              <a:rPr lang="en-US" altLang="zh-TW" dirty="0" smtClean="0"/>
              <a:t>dipole</a:t>
            </a:r>
            <a:r>
              <a:rPr lang="zh-TW" altLang="en-US" dirty="0" smtClean="0"/>
              <a:t> </a:t>
            </a:r>
            <a:r>
              <a:rPr lang="en-US" altLang="zh-TW" dirty="0" smtClean="0"/>
              <a:t>trap</a:t>
            </a:r>
            <a:r>
              <a:rPr lang="zh-TW" altLang="en-US" dirty="0" smtClean="0"/>
              <a:t> 裡 ，我們大部分的實驗都是從</a:t>
            </a:r>
            <a:r>
              <a:rPr lang="zh-TW" altLang="en-US" baseline="0" dirty="0" smtClean="0"/>
              <a:t>把原子</a:t>
            </a:r>
            <a:r>
              <a:rPr lang="en-US" altLang="zh-TW" baseline="0" dirty="0" smtClean="0"/>
              <a:t>load</a:t>
            </a:r>
            <a:r>
              <a:rPr lang="zh-TW" altLang="en-US" baseline="0" dirty="0" smtClean="0"/>
              <a:t>到</a:t>
            </a:r>
            <a:r>
              <a:rPr lang="en-US" altLang="zh-TW" baseline="0" dirty="0" smtClean="0"/>
              <a:t>Dipole </a:t>
            </a:r>
            <a:r>
              <a:rPr lang="zh-TW" altLang="en-US" baseline="0" dirty="0" smtClean="0"/>
              <a:t>開始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23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二種原子</a:t>
            </a:r>
            <a:endParaRPr lang="en-US" altLang="zh-TW" dirty="0" smtClean="0"/>
          </a:p>
          <a:p>
            <a:r>
              <a:rPr lang="zh-TW" altLang="en-US" dirty="0" smtClean="0"/>
              <a:t>用飽合吸收光譜當</a:t>
            </a:r>
            <a:r>
              <a:rPr lang="en-US" altLang="zh-TW" dirty="0" smtClean="0"/>
              <a:t>reference </a:t>
            </a:r>
            <a:r>
              <a:rPr lang="zh-TW" altLang="en-US" dirty="0" smtClean="0"/>
              <a:t>確認有低速度群的原子群被冷下來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400" dirty="0" smtClean="0"/>
              <a:t>Sub-Doppler effect</a:t>
            </a:r>
            <a:r>
              <a:rPr lang="en-US" altLang="zh-TW" sz="1400" baseline="0" dirty="0" smtClean="0"/>
              <a:t> only exists in domain II</a:t>
            </a:r>
            <a:r>
              <a:rPr lang="zh-TW" altLang="en-US" sz="1400" dirty="0" smtClean="0"/>
              <a:t>    </a:t>
            </a:r>
            <a:endParaRPr lang="en-US" altLang="zh-TW" sz="1400" dirty="0" smtClean="0"/>
          </a:p>
          <a:p>
            <a:r>
              <a:rPr lang="zh-TW" altLang="en-US" sz="1400" dirty="0" smtClean="0"/>
              <a:t>首先</a:t>
            </a:r>
            <a:r>
              <a:rPr lang="zh-TW" altLang="en-US" sz="1400" baseline="0" dirty="0" smtClean="0"/>
              <a:t>    </a:t>
            </a:r>
            <a:r>
              <a:rPr lang="en-US" altLang="zh-TW" sz="1400" baseline="0" dirty="0" smtClean="0"/>
              <a:t>hyperfine </a:t>
            </a:r>
            <a:r>
              <a:rPr lang="zh-TW" altLang="en-US" sz="1400" baseline="0" dirty="0" smtClean="0"/>
              <a:t>很窄     </a:t>
            </a:r>
            <a:r>
              <a:rPr lang="en-US" altLang="zh-TW" sz="1400" baseline="0" dirty="0" smtClean="0"/>
              <a:t>LASER cooling </a:t>
            </a:r>
            <a:r>
              <a:rPr lang="zh-TW" altLang="en-US" sz="1400" baseline="0" dirty="0" smtClean="0"/>
              <a:t>跟</a:t>
            </a:r>
            <a:r>
              <a:rPr lang="en-US" altLang="zh-TW" sz="1400" baseline="0" dirty="0" smtClean="0"/>
              <a:t>HEATING </a:t>
            </a:r>
            <a:r>
              <a:rPr lang="zh-TW" altLang="en-US" sz="1400" baseline="0" dirty="0" smtClean="0"/>
              <a:t>的關系變得很</a:t>
            </a:r>
            <a:r>
              <a:rPr lang="en-US" altLang="zh-TW" sz="1400" baseline="0" dirty="0" smtClean="0"/>
              <a:t>complex</a:t>
            </a:r>
            <a:r>
              <a:rPr lang="zh-TW" altLang="en-US" sz="1400" baseline="0" dirty="0" smtClean="0"/>
              <a:t>       </a:t>
            </a:r>
            <a:endParaRPr lang="en-US" altLang="zh-TW" sz="1400" baseline="0" dirty="0" smtClean="0"/>
          </a:p>
          <a:p>
            <a:r>
              <a:rPr lang="en-US" altLang="zh-TW" sz="1400" dirty="0" smtClean="0"/>
              <a:t>2 4 </a:t>
            </a:r>
            <a:r>
              <a:rPr lang="zh-TW" altLang="en-US" sz="1400" dirty="0" smtClean="0"/>
              <a:t>象限是</a:t>
            </a:r>
            <a:r>
              <a:rPr lang="zh-TW" altLang="en-US" sz="1400" baseline="0" dirty="0" smtClean="0"/>
              <a:t> </a:t>
            </a:r>
            <a:r>
              <a:rPr lang="en-US" altLang="zh-TW" sz="1400" baseline="0" dirty="0" smtClean="0"/>
              <a:t>Cooling  1 3</a:t>
            </a:r>
            <a:r>
              <a:rPr lang="zh-TW" altLang="en-US" sz="1400" baseline="0" dirty="0" smtClean="0"/>
              <a:t>象限是 </a:t>
            </a:r>
            <a:r>
              <a:rPr lang="en-US" altLang="zh-TW" sz="1400" baseline="0" dirty="0" smtClean="0"/>
              <a:t>heating  </a:t>
            </a:r>
            <a:r>
              <a:rPr lang="en-US" altLang="zh-TW" sz="1400" baseline="0" dirty="0" err="1" smtClean="0"/>
              <a:t>SubDoppler</a:t>
            </a:r>
            <a:r>
              <a:rPr lang="en-US" altLang="zh-TW" sz="1400" baseline="0" dirty="0" smtClean="0"/>
              <a:t> </a:t>
            </a:r>
            <a:r>
              <a:rPr lang="zh-TW" altLang="en-US" sz="1400" baseline="0" dirty="0" smtClean="0"/>
              <a:t>存在在 </a:t>
            </a:r>
            <a:r>
              <a:rPr lang="en-US" altLang="zh-TW" sz="1400" baseline="0" dirty="0" err="1" smtClean="0"/>
              <a:t>Rean</a:t>
            </a:r>
            <a:r>
              <a:rPr lang="zh-TW" altLang="en-US" sz="1400" baseline="0" dirty="0" smtClean="0"/>
              <a:t>  </a:t>
            </a:r>
            <a:r>
              <a:rPr lang="en-US" altLang="zh-TW" sz="1400" baseline="0" dirty="0" smtClean="0"/>
              <a:t>II</a:t>
            </a:r>
            <a:r>
              <a:rPr lang="zh-TW" altLang="en-US" sz="1400" baseline="0" dirty="0" smtClean="0"/>
              <a:t>   </a:t>
            </a:r>
            <a:r>
              <a:rPr lang="en-US" altLang="zh-TW" sz="1400" baseline="0" dirty="0" smtClean="0"/>
              <a:t>Optical</a:t>
            </a:r>
            <a:r>
              <a:rPr lang="zh-TW" altLang="en-US" sz="1400" baseline="0" dirty="0" smtClean="0"/>
              <a:t> </a:t>
            </a:r>
            <a:r>
              <a:rPr lang="en-US" altLang="zh-TW" sz="1400" baseline="0" dirty="0" smtClean="0"/>
              <a:t>Force </a:t>
            </a:r>
            <a:r>
              <a:rPr lang="zh-TW" altLang="en-US" sz="1400" baseline="0" dirty="0" smtClean="0"/>
              <a:t>跟</a:t>
            </a:r>
            <a:r>
              <a:rPr lang="en-US" altLang="zh-TW" sz="1400" baseline="0" dirty="0" smtClean="0"/>
              <a:t>VELOCITY</a:t>
            </a:r>
            <a:r>
              <a:rPr lang="zh-TW" altLang="en-US" sz="1400" baseline="0" dirty="0" smtClean="0"/>
              <a:t>成恢復力的聯系</a:t>
            </a:r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C505-0E9D-4F34-A002-589C05D053CE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19C65-4733-437F-9BCE-E54CB71D671E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3C18-7949-486C-8CBA-B602D365778F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C2B21-F25F-46FA-8108-90E673A4E5BC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305B-BB72-4697-BBE1-DF67CD012932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EC86-5C4D-4A02-ACC9-95479F0E822C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D17B6-B9BF-40D8-8783-DB2420BB2175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2929-2786-405F-9B4D-42B27C45A7C1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0F2A-F249-499D-B6D6-A1121081CCB9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4A9-E399-48D7-899E-3B104A082351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B66F-60F5-4AE3-BD55-8C64AA6A64D7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2A69-848D-4609-9D10-4D4981F406B9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E6E3C-CC7F-4630-AF34-96ED028D4EA3}" type="datetime1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50622-1CFD-4ED1-8CFC-F2F8446F749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wmf"/><Relationship Id="rId10" Type="http://schemas.openxmlformats.org/officeDocument/2006/relationships/image" Target="../media/image2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5.wmf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png"/><Relationship Id="rId9" Type="http://schemas.openxmlformats.org/officeDocument/2006/relationships/image" Target="../media/image5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64.jpeg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emf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emf"/><Relationship Id="rId10" Type="http://schemas.openxmlformats.org/officeDocument/2006/relationships/image" Target="../media/image86.png"/><Relationship Id="rId4" Type="http://schemas.openxmlformats.org/officeDocument/2006/relationships/image" Target="../media/image80.emf"/><Relationship Id="rId9" Type="http://schemas.openxmlformats.org/officeDocument/2006/relationships/image" Target="../media/image85.png"/><Relationship Id="rId14" Type="http://schemas.openxmlformats.org/officeDocument/2006/relationships/image" Target="../media/image9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emf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8.png"/><Relationship Id="rId4" Type="http://schemas.openxmlformats.org/officeDocument/2006/relationships/image" Target="../media/image11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1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9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20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emf"/><Relationship Id="rId7" Type="http://schemas.openxmlformats.org/officeDocument/2006/relationships/image" Target="../media/image20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emf"/><Relationship Id="rId10" Type="http://schemas.openxmlformats.org/officeDocument/2006/relationships/image" Target="../media/image206.png"/><Relationship Id="rId4" Type="http://schemas.openxmlformats.org/officeDocument/2006/relationships/image" Target="../media/image200.emf"/><Relationship Id="rId9" Type="http://schemas.openxmlformats.org/officeDocument/2006/relationships/image" Target="../media/image20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2000" y="2348880"/>
            <a:ext cx="8532439" cy="1656184"/>
          </a:xfrm>
        </p:spPr>
        <p:txBody>
          <a:bodyPr anchor="ctr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 smtClean="0">
                <a:latin typeface="Bookman Old Style" pitchFamily="18" charset="0"/>
              </a:rPr>
              <a:t>Laser cooling and optical trapping of potassium with tunable interaction toward quantum gas production  </a:t>
            </a:r>
            <a:endParaRPr lang="en-US" altLang="zh-TW" sz="2800" b="1" dirty="0">
              <a:latin typeface="Bookman Old Style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4108480"/>
            <a:ext cx="7772400" cy="904696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Guan-Bo Liao</a:t>
            </a:r>
          </a:p>
        </p:txBody>
      </p:sp>
      <p:grpSp>
        <p:nvGrpSpPr>
          <p:cNvPr id="7" name="群組 6"/>
          <p:cNvGrpSpPr>
            <a:grpSpLocks/>
          </p:cNvGrpSpPr>
          <p:nvPr/>
        </p:nvGrpSpPr>
        <p:grpSpPr>
          <a:xfrm>
            <a:off x="2195736" y="0"/>
            <a:ext cx="6911751" cy="2625344"/>
            <a:chOff x="-377552" y="-315416"/>
            <a:chExt cx="9651318" cy="34544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7552" y="-315416"/>
              <a:ext cx="3581400" cy="34544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-315416"/>
              <a:ext cx="2895600" cy="34544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8766" y="-315416"/>
              <a:ext cx="3175000" cy="3454400"/>
            </a:xfrm>
            <a:prstGeom prst="rect">
              <a:avLst/>
            </a:prstGeom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836712"/>
            <a:ext cx="1264923" cy="110033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51665"/>
            <a:ext cx="1045597" cy="1037175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3669" y="5521146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Advisor: Dr. Ming-Shien Chang</a:t>
            </a:r>
          </a:p>
          <a:p>
            <a:r>
              <a:rPr lang="en-US" altLang="zh-TW" dirty="0"/>
              <a:t>Co-Advisor: Dr. </a:t>
            </a:r>
            <a:r>
              <a:rPr lang="en-US" altLang="zh-TW" dirty="0" err="1"/>
              <a:t>Szu</a:t>
            </a:r>
            <a:r>
              <a:rPr lang="en-US" altLang="zh-TW" dirty="0"/>
              <a:t>-yuan Chen</a:t>
            </a:r>
          </a:p>
          <a:p>
            <a:r>
              <a:rPr lang="en-US" altLang="zh-TW" dirty="0" smtClean="0"/>
              <a:t>Molecular Science and Technology (MST),  </a:t>
            </a:r>
          </a:p>
          <a:p>
            <a:r>
              <a:rPr lang="en-US" altLang="zh-TW" dirty="0" smtClean="0"/>
              <a:t>Taiwan International Graduate Program (TIGP), and National Central University</a:t>
            </a:r>
            <a:endParaRPr lang="zh-TW" altLang="en-US" dirty="0"/>
          </a:p>
        </p:txBody>
      </p:sp>
      <p:pic>
        <p:nvPicPr>
          <p:cNvPr id="14" name="圖片 13" descr="NCU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9439" y="980728"/>
            <a:ext cx="118035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87497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 smtClean="0">
                <a:ea typeface="+mn-ea"/>
                <a:cs typeface="+mn-cs"/>
              </a:rPr>
              <a:t>Our experimental approach</a:t>
            </a:r>
            <a:endParaRPr lang="zh-TW" altLang="en-US" sz="3200" dirty="0"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3528" y="939639"/>
            <a:ext cx="2851806" cy="5285479"/>
            <a:chOff x="179512" y="1155663"/>
            <a:chExt cx="2851806" cy="5285479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67" y="3789040"/>
              <a:ext cx="2396466" cy="1800554"/>
            </a:xfrm>
            <a:prstGeom prst="rect">
              <a:avLst/>
            </a:prstGeom>
          </p:spPr>
        </p:pic>
        <p:grpSp>
          <p:nvGrpSpPr>
            <p:cNvPr id="3" name="群組 9"/>
            <p:cNvGrpSpPr/>
            <p:nvPr/>
          </p:nvGrpSpPr>
          <p:grpSpPr>
            <a:xfrm>
              <a:off x="179512" y="1155663"/>
              <a:ext cx="2851806" cy="2346965"/>
              <a:chOff x="-6696394" y="1368352"/>
              <a:chExt cx="4017768" cy="3300757"/>
            </a:xfrm>
          </p:grpSpPr>
          <p:pic>
            <p:nvPicPr>
              <p:cNvPr id="11" name="內容版面配置區 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589660" y="1520727"/>
                <a:ext cx="3634349" cy="2725762"/>
              </a:xfrm>
              <a:prstGeom prst="rect">
                <a:avLst/>
              </a:prstGeom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-6696394" y="1816999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-6619438" y="3456584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-5179279" y="4106397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-3230126" y="1800400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-3310242" y="3468095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-4598279" y="1368352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55272" y="5733256"/>
              <a:ext cx="26929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Magneto-Optical trap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</a:rPr>
                <a:t>(MOT, the bright spot)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10</a:t>
            </a:fld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5070815" y="764704"/>
            <a:ext cx="3821665" cy="5400600"/>
            <a:chOff x="4422743" y="980728"/>
            <a:chExt cx="3821665" cy="5400600"/>
          </a:xfrm>
        </p:grpSpPr>
        <p:sp>
          <p:nvSpPr>
            <p:cNvPr id="19" name="文字方塊 18"/>
            <p:cNvSpPr txBox="1"/>
            <p:nvPr/>
          </p:nvSpPr>
          <p:spPr>
            <a:xfrm>
              <a:off x="4937281" y="5673442"/>
              <a:ext cx="31522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Optical dipole trap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</a:rPr>
                <a:t>(ODT, overlapped with MOT)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pic>
          <p:nvPicPr>
            <p:cNvPr id="20" name="Picture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466" y="3843669"/>
              <a:ext cx="2399792" cy="1728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 descr="C:\Users\gbliao\Desktop\Thesis170427\Chapter3\Potential0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22743" y="980728"/>
              <a:ext cx="3821665" cy="2502223"/>
            </a:xfrm>
            <a:prstGeom prst="rect">
              <a:avLst/>
            </a:prstGeom>
            <a:noFill/>
          </p:spPr>
        </p:pic>
      </p:grpSp>
      <p:sp>
        <p:nvSpPr>
          <p:cNvPr id="21" name="文字方塊 20"/>
          <p:cNvSpPr txBox="1"/>
          <p:nvPr/>
        </p:nvSpPr>
        <p:spPr>
          <a:xfrm>
            <a:off x="3131840" y="386104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Sub-Doppler Cooling</a:t>
            </a:r>
            <a:endParaRPr lang="zh-TW" altLang="en-US" b="1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3563888" y="4293096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72024" y="4389265"/>
            <a:ext cx="2044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CMOT,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10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</a:p>
          <a:p>
            <a:r>
              <a:rPr lang="en-US" dirty="0" smtClean="0"/>
              <a:t>TDMOT,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 50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GMS,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~ 10</a:t>
            </a:r>
            <a:r>
              <a:rPr lang="el-G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μ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6" name="Rectangle 5"/>
          <p:cNvSpPr/>
          <p:nvPr/>
        </p:nvSpPr>
        <p:spPr>
          <a:xfrm>
            <a:off x="3291767" y="5229200"/>
            <a:ext cx="148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RSC,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~ 2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966867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6" name="Text Box 1129"/>
          <p:cNvSpPr txBox="1">
            <a:spLocks noChangeArrowheads="1"/>
          </p:cNvSpPr>
          <p:nvPr/>
        </p:nvSpPr>
        <p:spPr bwMode="auto">
          <a:xfrm>
            <a:off x="0" y="116632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Vacuum system</a:t>
            </a:r>
            <a:endParaRPr lang="en-US" altLang="zh-TW" sz="3200" dirty="0"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24328" y="1945319"/>
            <a:ext cx="216024" cy="4320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323528" y="694437"/>
            <a:ext cx="471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dirty="0" smtClean="0"/>
              <a:t>Zeeman slower for</a:t>
            </a:r>
            <a:r>
              <a:rPr lang="zh-TW" altLang="en-US" dirty="0"/>
              <a:t> </a:t>
            </a:r>
            <a:r>
              <a:rPr lang="en-US" altLang="zh-TW" baseline="30000" dirty="0" smtClean="0"/>
              <a:t> 87</a:t>
            </a:r>
            <a:r>
              <a:rPr lang="en-US" altLang="zh-TW" dirty="0" smtClean="0"/>
              <a:t>Rb,</a:t>
            </a:r>
            <a:r>
              <a:rPr lang="zh-TW" altLang="en-US" dirty="0" smtClean="0"/>
              <a:t> </a:t>
            </a:r>
            <a:r>
              <a:rPr lang="en-US" altLang="zh-TW" baseline="30000" dirty="0" smtClean="0"/>
              <a:t>85</a:t>
            </a:r>
            <a:r>
              <a:rPr lang="en-US" altLang="zh-TW" dirty="0" smtClean="0"/>
              <a:t>Rb,</a:t>
            </a:r>
            <a:r>
              <a:rPr lang="en-US" altLang="zh-TW" baseline="30000" dirty="0" smtClean="0"/>
              <a:t>39</a:t>
            </a:r>
            <a:r>
              <a:rPr lang="en-US" altLang="zh-TW" dirty="0" smtClean="0"/>
              <a:t>K,</a:t>
            </a:r>
            <a:r>
              <a:rPr lang="zh-TW" altLang="en-US" dirty="0" smtClean="0"/>
              <a:t> </a:t>
            </a:r>
            <a:r>
              <a:rPr lang="en-US" altLang="zh-TW" baseline="30000" dirty="0" smtClean="0"/>
              <a:t>40</a:t>
            </a:r>
            <a:r>
              <a:rPr lang="en-US" altLang="zh-TW" dirty="0" smtClean="0"/>
              <a:t>K,</a:t>
            </a:r>
            <a:r>
              <a:rPr lang="zh-TW" altLang="en-US" dirty="0" smtClean="0"/>
              <a:t> </a:t>
            </a:r>
            <a:r>
              <a:rPr lang="en-US" altLang="zh-TW" baseline="30000" dirty="0" smtClean="0"/>
              <a:t>41</a:t>
            </a:r>
            <a:r>
              <a:rPr lang="en-US" altLang="zh-TW" dirty="0" smtClean="0"/>
              <a:t>K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UHV glass cell for quantum gas experiments</a:t>
            </a:r>
          </a:p>
        </p:txBody>
      </p:sp>
      <p:cxnSp>
        <p:nvCxnSpPr>
          <p:cNvPr id="37" name="直線單箭頭接點 36"/>
          <p:cNvCxnSpPr/>
          <p:nvPr/>
        </p:nvCxnSpPr>
        <p:spPr>
          <a:xfrm>
            <a:off x="6444208" y="2996952"/>
            <a:ext cx="360040" cy="28803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6228184" y="1988840"/>
            <a:ext cx="0" cy="504056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012160" y="465313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Ion Pump</a:t>
            </a:r>
            <a:endParaRPr lang="zh-TW" altLang="en-US" sz="2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971600" y="231926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 smtClean="0"/>
              <a:t>Rb</a:t>
            </a:r>
            <a:endParaRPr lang="zh-TW" altLang="en-US" sz="2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55576" y="2060848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K</a:t>
            </a:r>
            <a:endParaRPr lang="zh-TW" altLang="en-US" sz="2000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899592" y="2492896"/>
            <a:ext cx="0" cy="502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187624" y="2710971"/>
            <a:ext cx="0" cy="502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2771800" y="3573016"/>
            <a:ext cx="288032" cy="21602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1979712" y="515719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Ion Pump</a:t>
            </a:r>
            <a:endParaRPr lang="zh-TW" altLang="en-US" sz="2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4499992" y="4509120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TSP</a:t>
            </a:r>
            <a:endParaRPr lang="zh-TW" altLang="en-US" sz="2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5940152" y="490109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Ion Pump</a:t>
            </a:r>
            <a:endParaRPr lang="zh-TW" altLang="en-US" sz="2000" dirty="0"/>
          </a:p>
        </p:txBody>
      </p:sp>
      <p:grpSp>
        <p:nvGrpSpPr>
          <p:cNvPr id="34" name="群組 33"/>
          <p:cNvGrpSpPr/>
          <p:nvPr/>
        </p:nvGrpSpPr>
        <p:grpSpPr>
          <a:xfrm>
            <a:off x="0" y="1484784"/>
            <a:ext cx="9396536" cy="4596384"/>
            <a:chOff x="0" y="1484784"/>
            <a:chExt cx="9396536" cy="4596384"/>
          </a:xfrm>
        </p:grpSpPr>
        <p:grpSp>
          <p:nvGrpSpPr>
            <p:cNvPr id="31" name="群組 30"/>
            <p:cNvGrpSpPr/>
            <p:nvPr/>
          </p:nvGrpSpPr>
          <p:grpSpPr>
            <a:xfrm>
              <a:off x="0" y="1484784"/>
              <a:ext cx="9396536" cy="4596384"/>
              <a:chOff x="0" y="1484784"/>
              <a:chExt cx="9396536" cy="4596384"/>
            </a:xfrm>
          </p:grpSpPr>
          <p:pic>
            <p:nvPicPr>
              <p:cNvPr id="21" name="圖片 20" descr="Slower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484784"/>
                <a:ext cx="8455152" cy="4596384"/>
              </a:xfrm>
              <a:prstGeom prst="rect">
                <a:avLst/>
              </a:prstGeom>
            </p:spPr>
          </p:pic>
          <p:cxnSp>
            <p:nvCxnSpPr>
              <p:cNvPr id="26" name="直線單箭頭接點 25"/>
              <p:cNvCxnSpPr/>
              <p:nvPr/>
            </p:nvCxnSpPr>
            <p:spPr>
              <a:xfrm>
                <a:off x="4644008" y="2492896"/>
                <a:ext cx="0" cy="5020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字方塊 27"/>
              <p:cNvSpPr txBox="1"/>
              <p:nvPr/>
            </p:nvSpPr>
            <p:spPr>
              <a:xfrm>
                <a:off x="3851920" y="2031231"/>
                <a:ext cx="1800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 smtClean="0"/>
                  <a:t>Slower Tube</a:t>
                </a:r>
                <a:endParaRPr lang="zh-TW" altLang="en-US" sz="2000" dirty="0"/>
              </a:p>
            </p:txBody>
          </p:sp>
          <p:cxnSp>
            <p:nvCxnSpPr>
              <p:cNvPr id="35" name="直線單箭頭接點 34"/>
              <p:cNvCxnSpPr/>
              <p:nvPr/>
            </p:nvCxnSpPr>
            <p:spPr>
              <a:xfrm flipV="1">
                <a:off x="2555776" y="2708920"/>
                <a:ext cx="0" cy="36004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字方塊 54"/>
              <p:cNvSpPr txBox="1"/>
              <p:nvPr/>
            </p:nvSpPr>
            <p:spPr>
              <a:xfrm>
                <a:off x="2843808" y="3676962"/>
                <a:ext cx="171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 smtClean="0"/>
                  <a:t>Trans Cooling</a:t>
                </a:r>
                <a:endParaRPr lang="zh-TW" altLang="en-US" sz="2000" dirty="0"/>
              </a:p>
            </p:txBody>
          </p:sp>
          <p:cxnSp>
            <p:nvCxnSpPr>
              <p:cNvPr id="59" name="直線單箭頭接點 58"/>
              <p:cNvCxnSpPr/>
              <p:nvPr/>
            </p:nvCxnSpPr>
            <p:spPr>
              <a:xfrm flipV="1">
                <a:off x="6228184" y="2276872"/>
                <a:ext cx="0" cy="432048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/>
              <p:nvPr/>
            </p:nvCxnSpPr>
            <p:spPr>
              <a:xfrm>
                <a:off x="6444208" y="3212976"/>
                <a:ext cx="288032" cy="21602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/>
              <p:cNvGrpSpPr/>
              <p:nvPr/>
            </p:nvGrpSpPr>
            <p:grpSpPr>
              <a:xfrm>
                <a:off x="6948264" y="1764477"/>
                <a:ext cx="2448272" cy="1776601"/>
                <a:chOff x="6948264" y="1764477"/>
                <a:chExt cx="2448272" cy="1776601"/>
              </a:xfrm>
            </p:grpSpPr>
            <p:cxnSp>
              <p:nvCxnSpPr>
                <p:cNvPr id="7" name="直線單箭頭接點 6"/>
                <p:cNvCxnSpPr/>
                <p:nvPr/>
              </p:nvCxnSpPr>
              <p:spPr>
                <a:xfrm flipV="1">
                  <a:off x="8172400" y="2771462"/>
                  <a:ext cx="792088" cy="78701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字方塊 11"/>
                <p:cNvSpPr txBox="1"/>
                <p:nvPr/>
              </p:nvSpPr>
              <p:spPr>
                <a:xfrm>
                  <a:off x="8137307" y="2069203"/>
                  <a:ext cx="100669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 smtClean="0"/>
                    <a:t>Slower Lasers</a:t>
                  </a:r>
                  <a:endParaRPr lang="zh-TW" altLang="en-US" sz="2000" dirty="0"/>
                </a:p>
              </p:txBody>
            </p:sp>
            <p:cxnSp>
              <p:nvCxnSpPr>
                <p:cNvPr id="13" name="直線單箭頭接點 12"/>
                <p:cNvCxnSpPr/>
                <p:nvPr/>
              </p:nvCxnSpPr>
              <p:spPr>
                <a:xfrm flipH="1" flipV="1">
                  <a:off x="6948264" y="2420888"/>
                  <a:ext cx="1440160" cy="792088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文字方塊 16"/>
                <p:cNvSpPr txBox="1"/>
                <p:nvPr/>
              </p:nvSpPr>
              <p:spPr>
                <a:xfrm>
                  <a:off x="7380312" y="3140968"/>
                  <a:ext cx="20162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 smtClean="0"/>
                    <a:t>Probing Laser </a:t>
                  </a:r>
                  <a:endParaRPr lang="zh-TW" altLang="en-US" sz="2000" dirty="0"/>
                </a:p>
              </p:txBody>
            </p:sp>
            <p:sp>
              <p:nvSpPr>
                <p:cNvPr id="19" name="文字方塊 18"/>
                <p:cNvSpPr txBox="1"/>
                <p:nvPr/>
              </p:nvSpPr>
              <p:spPr>
                <a:xfrm>
                  <a:off x="7308304" y="1764477"/>
                  <a:ext cx="79208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dirty="0" smtClean="0"/>
                    <a:t>PMT</a:t>
                  </a:r>
                  <a:endParaRPr lang="zh-TW" altLang="en-US" sz="2000" dirty="0"/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7524328" y="2204864"/>
                  <a:ext cx="216024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cxnSp>
          <p:nvCxnSpPr>
            <p:cNvPr id="32" name="直線單箭頭接點 31"/>
            <p:cNvCxnSpPr/>
            <p:nvPr/>
          </p:nvCxnSpPr>
          <p:spPr>
            <a:xfrm>
              <a:off x="2843808" y="3573016"/>
              <a:ext cx="288032" cy="21602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07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4" name="Text Box 1129"/>
          <p:cNvSpPr txBox="1">
            <a:spLocks noChangeArrowheads="1"/>
          </p:cNvSpPr>
          <p:nvPr/>
        </p:nvSpPr>
        <p:spPr bwMode="auto">
          <a:xfrm>
            <a:off x="0" y="116632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Cold atomic beam </a:t>
            </a:r>
            <a:endParaRPr lang="en-US" altLang="zh-TW" sz="3200" dirty="0">
              <a:latin typeface="+mj-lt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1367389" y="1676691"/>
            <a:ext cx="6588987" cy="4704637"/>
            <a:chOff x="1115616" y="1700808"/>
            <a:chExt cx="6588987" cy="4704637"/>
          </a:xfrm>
        </p:grpSpPr>
        <p:pic>
          <p:nvPicPr>
            <p:cNvPr id="22" name="圖片 21" descr="Zeemanslower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616" y="1700808"/>
              <a:ext cx="6588987" cy="4704637"/>
            </a:xfrm>
            <a:prstGeom prst="rect">
              <a:avLst/>
            </a:prstGeom>
          </p:spPr>
        </p:pic>
        <p:cxnSp>
          <p:nvCxnSpPr>
            <p:cNvPr id="9" name="直線單箭頭接點 8"/>
            <p:cNvCxnSpPr/>
            <p:nvPr/>
          </p:nvCxnSpPr>
          <p:spPr>
            <a:xfrm>
              <a:off x="3203848" y="3719083"/>
              <a:ext cx="0" cy="5020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627784" y="3347700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153 m/sec</a:t>
              </a:r>
              <a:endParaRPr lang="zh-TW" altLang="en-US" dirty="0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5364088" y="2123564"/>
              <a:ext cx="1368152" cy="441340"/>
              <a:chOff x="4224157" y="2708920"/>
              <a:chExt cx="1368152" cy="441340"/>
            </a:xfrm>
          </p:grpSpPr>
          <p:cxnSp>
            <p:nvCxnSpPr>
              <p:cNvPr id="10" name="直線單箭頭接點 9"/>
              <p:cNvCxnSpPr/>
              <p:nvPr/>
            </p:nvCxnSpPr>
            <p:spPr>
              <a:xfrm flipH="1">
                <a:off x="4440181" y="2708920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字方塊 15"/>
              <p:cNvSpPr txBox="1"/>
              <p:nvPr/>
            </p:nvSpPr>
            <p:spPr>
              <a:xfrm>
                <a:off x="4224157" y="2780928"/>
                <a:ext cx="13681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480 m/sec</a:t>
                </a:r>
                <a:endParaRPr lang="zh-TW" altLang="en-US" dirty="0"/>
              </a:p>
            </p:txBody>
          </p:sp>
        </p:grpSp>
      </p:grpSp>
      <p:sp>
        <p:nvSpPr>
          <p:cNvPr id="21" name="文字方塊 20"/>
          <p:cNvSpPr txBox="1"/>
          <p:nvPr/>
        </p:nvSpPr>
        <p:spPr>
          <a:xfrm>
            <a:off x="323528" y="694437"/>
            <a:ext cx="471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dirty="0" err="1" smtClean="0"/>
              <a:t>T</a:t>
            </a:r>
            <a:r>
              <a:rPr lang="en-US" altLang="zh-TW" baseline="-25000" dirty="0" err="1" smtClean="0"/>
              <a:t>oven</a:t>
            </a:r>
            <a:r>
              <a:rPr lang="en-US" altLang="zh-TW" dirty="0" smtClean="0"/>
              <a:t> = 150</a:t>
            </a:r>
            <a:r>
              <a:rPr lang="en-US" altLang="zh-TW" baseline="30000" dirty="0" smtClean="0"/>
              <a:t>o</a:t>
            </a:r>
            <a:r>
              <a:rPr lang="en-US" altLang="zh-TW" dirty="0" smtClean="0"/>
              <a:t> C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Slower Laser on  </a:t>
            </a:r>
            <a:endParaRPr lang="zh-TW" altLang="zh-TW" dirty="0" smtClean="0"/>
          </a:p>
          <a:p>
            <a:pPr marL="285750" indent="-285750">
              <a:buFontTx/>
              <a:buChar char="-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439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5" name="Text Box 1129"/>
          <p:cNvSpPr txBox="1">
            <a:spLocks noChangeArrowheads="1"/>
          </p:cNvSpPr>
          <p:nvPr/>
        </p:nvSpPr>
        <p:spPr bwMode="auto">
          <a:xfrm>
            <a:off x="4693" y="19797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50000"/>
              </a:spcBef>
              <a:buNone/>
              <a:defRPr sz="3200">
                <a:latin typeface="+mj-lt"/>
              </a:defRPr>
            </a:lvl1pPr>
          </a:lstStyle>
          <a:p>
            <a:r>
              <a:rPr lang="en-US" altLang="zh-TW" dirty="0"/>
              <a:t>Sub-</a:t>
            </a:r>
            <a:r>
              <a:rPr lang="en-US" altLang="zh-TW" dirty="0" err="1"/>
              <a:t>Dopplor</a:t>
            </a:r>
            <a:r>
              <a:rPr lang="en-US" altLang="zh-TW" dirty="0"/>
              <a:t> </a:t>
            </a:r>
            <a:r>
              <a:rPr lang="en-US" altLang="zh-TW" dirty="0" smtClean="0"/>
              <a:t>cooling </a:t>
            </a:r>
            <a:r>
              <a:rPr lang="en-US" altLang="zh-TW" dirty="0"/>
              <a:t>of Potassium  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1043608" y="1196752"/>
            <a:ext cx="7272808" cy="4824536"/>
            <a:chOff x="1088699" y="1135254"/>
            <a:chExt cx="7272808" cy="482453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135254"/>
              <a:ext cx="5949747" cy="482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88699" y="1465039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400" dirty="0" smtClean="0">
                  <a:solidFill>
                    <a:srgbClr val="0070C0"/>
                  </a:solidFill>
                </a:rPr>
                <a:t>(+14.4MHz)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088699" y="2462928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400" dirty="0" smtClean="0">
                  <a:solidFill>
                    <a:srgbClr val="0070C0"/>
                  </a:solidFill>
                </a:rPr>
                <a:t>(-6.7MHz)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88699" y="277247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400" dirty="0" smtClean="0">
                  <a:solidFill>
                    <a:srgbClr val="0070C0"/>
                  </a:solidFill>
                </a:rPr>
                <a:t>(-16.0MHz)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088699" y="301924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400" dirty="0" smtClean="0">
                  <a:solidFill>
                    <a:srgbClr val="0070C0"/>
                  </a:solidFill>
                </a:rPr>
                <a:t>(-19.2MHz)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088699" y="4551652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400" dirty="0" smtClean="0">
                  <a:solidFill>
                    <a:srgbClr val="0070C0"/>
                  </a:solidFill>
                </a:rPr>
                <a:t>(+173.1MHz)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088699" y="5137447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400" dirty="0" smtClean="0">
                  <a:solidFill>
                    <a:srgbClr val="0070C0"/>
                  </a:solidFill>
                </a:rPr>
                <a:t>(-288.6MHz)</a:t>
              </a:r>
              <a:endParaRPr lang="zh-TW" altLang="en-US" sz="1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5404989" y="6395893"/>
            <a:ext cx="36315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Landini</a:t>
            </a:r>
            <a:r>
              <a:rPr lang="en-US" dirty="0" smtClean="0"/>
              <a:t> et al., PRA </a:t>
            </a:r>
            <a:r>
              <a:rPr lang="en-US" b="1" dirty="0"/>
              <a:t>84</a:t>
            </a:r>
            <a:r>
              <a:rPr lang="en-US" dirty="0"/>
              <a:t>, 043432 (2011)</a:t>
            </a:r>
            <a:endParaRPr lang="zh-TW" alt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259632" y="1680426"/>
            <a:ext cx="0" cy="152110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4438" y="23016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33.6 MHz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-4896" y="3319774"/>
                <a:ext cx="1469569" cy="566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6" y="3319774"/>
                <a:ext cx="1469569" cy="56669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29"/>
          <p:cNvSpPr txBox="1">
            <a:spLocks noChangeArrowheads="1"/>
          </p:cNvSpPr>
          <p:nvPr/>
        </p:nvSpPr>
        <p:spPr bwMode="auto">
          <a:xfrm>
            <a:off x="0" y="107921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spcBef>
                <a:spcPct val="50000"/>
              </a:spcBef>
              <a:defRPr sz="3200">
                <a:latin typeface="+mj-lt"/>
              </a:defRPr>
            </a:lvl1pPr>
          </a:lstStyle>
          <a:p>
            <a:r>
              <a:rPr lang="en-US" altLang="zh-TW" dirty="0"/>
              <a:t>Sub-</a:t>
            </a:r>
            <a:r>
              <a:rPr lang="en-US" altLang="zh-TW" dirty="0" err="1"/>
              <a:t>Dopplor</a:t>
            </a:r>
            <a:r>
              <a:rPr lang="en-US" altLang="zh-TW" dirty="0"/>
              <a:t> </a:t>
            </a:r>
            <a:r>
              <a:rPr lang="en-US" altLang="zh-TW" dirty="0" smtClean="0"/>
              <a:t>cooling </a:t>
            </a:r>
            <a:r>
              <a:rPr lang="en-US" altLang="zh-TW" dirty="0"/>
              <a:t>of Potassium  </a:t>
            </a:r>
          </a:p>
        </p:txBody>
      </p:sp>
      <p:pic>
        <p:nvPicPr>
          <p:cNvPr id="11" name="圖片 10" descr="SubdopplerCooling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616" y="1868429"/>
            <a:ext cx="8375848" cy="31211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41836" y="52919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~ 550 </a:t>
            </a:r>
            <a:r>
              <a:rPr lang="el-GR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192" y="5291916"/>
            <a:ext cx="118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320540">
              <a:defRPr/>
            </a:pPr>
            <a:r>
              <a:rPr lang="en-US" altLang="zh-TW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zh-TW" altLang="en-US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50 </a:t>
            </a:r>
            <a:r>
              <a:rPr lang="el-GR" altLang="zh-TW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TW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67544" y="899428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Temporal Dark MOT + Cooling  Beam  Frequency Shift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87497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 smtClean="0">
                <a:ea typeface="+mn-ea"/>
                <a:cs typeface="+mn-cs"/>
              </a:rPr>
              <a:t>Our experimental approach</a:t>
            </a:r>
            <a:endParaRPr lang="zh-TW" altLang="en-US" sz="3200" dirty="0"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3528" y="939639"/>
            <a:ext cx="2851806" cy="5285479"/>
            <a:chOff x="179512" y="1155663"/>
            <a:chExt cx="2851806" cy="5285479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67" y="3789040"/>
              <a:ext cx="2396466" cy="1800554"/>
            </a:xfrm>
            <a:prstGeom prst="rect">
              <a:avLst/>
            </a:prstGeom>
          </p:spPr>
        </p:pic>
        <p:grpSp>
          <p:nvGrpSpPr>
            <p:cNvPr id="3" name="群組 9"/>
            <p:cNvGrpSpPr/>
            <p:nvPr/>
          </p:nvGrpSpPr>
          <p:grpSpPr>
            <a:xfrm>
              <a:off x="179512" y="1155663"/>
              <a:ext cx="2851806" cy="2346965"/>
              <a:chOff x="-6696394" y="1368352"/>
              <a:chExt cx="4017768" cy="3300757"/>
            </a:xfrm>
          </p:grpSpPr>
          <p:pic>
            <p:nvPicPr>
              <p:cNvPr id="11" name="內容版面配置區 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589660" y="1520727"/>
                <a:ext cx="3634349" cy="2725762"/>
              </a:xfrm>
              <a:prstGeom prst="rect">
                <a:avLst/>
              </a:prstGeom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-6696394" y="1816999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-6619438" y="3456584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-5179279" y="4106397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-3230126" y="1800400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-3310242" y="3468095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-4598279" y="1368352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55272" y="5733256"/>
              <a:ext cx="26929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Magneto-Optical trap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</a:rPr>
                <a:t>(MOT, the bright spot)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15</a:t>
            </a:fld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5070815" y="764704"/>
            <a:ext cx="3821665" cy="5400600"/>
            <a:chOff x="4422743" y="980728"/>
            <a:chExt cx="3821665" cy="5400600"/>
          </a:xfrm>
        </p:grpSpPr>
        <p:sp>
          <p:nvSpPr>
            <p:cNvPr id="19" name="文字方塊 18"/>
            <p:cNvSpPr txBox="1"/>
            <p:nvPr/>
          </p:nvSpPr>
          <p:spPr>
            <a:xfrm>
              <a:off x="4937281" y="5673442"/>
              <a:ext cx="31522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Optical dipole trap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</a:rPr>
                <a:t>(ODT, overlapped with MOT)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pic>
          <p:nvPicPr>
            <p:cNvPr id="20" name="Picture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466" y="3843669"/>
              <a:ext cx="2399792" cy="1728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 descr="C:\Users\gbliao\Desktop\Thesis170427\Chapter3\Potential0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22743" y="980728"/>
              <a:ext cx="3821665" cy="2502223"/>
            </a:xfrm>
            <a:prstGeom prst="rect">
              <a:avLst/>
            </a:prstGeom>
            <a:noFill/>
          </p:spPr>
        </p:pic>
      </p:grpSp>
      <p:sp>
        <p:nvSpPr>
          <p:cNvPr id="21" name="文字方塊 20"/>
          <p:cNvSpPr txBox="1"/>
          <p:nvPr/>
        </p:nvSpPr>
        <p:spPr>
          <a:xfrm>
            <a:off x="3131840" y="386104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Sub-Doppler Cooling</a:t>
            </a:r>
            <a:endParaRPr lang="zh-TW" altLang="en-US" b="1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3563888" y="4293096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72024" y="4389265"/>
            <a:ext cx="2044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CMOT,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10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</a:p>
          <a:p>
            <a:r>
              <a:rPr lang="en-US" dirty="0" smtClean="0"/>
              <a:t>TDMOT,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 50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GMS,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~ 10</a:t>
            </a:r>
            <a:r>
              <a:rPr lang="el-G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μ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6" name="Rectangle 5"/>
          <p:cNvSpPr/>
          <p:nvPr/>
        </p:nvSpPr>
        <p:spPr>
          <a:xfrm>
            <a:off x="3291767" y="5229200"/>
            <a:ext cx="148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RSC,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~ 2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8" name="Rectangle 7"/>
          <p:cNvSpPr/>
          <p:nvPr/>
        </p:nvSpPr>
        <p:spPr>
          <a:xfrm>
            <a:off x="5216644" y="738416"/>
            <a:ext cx="3744416" cy="56636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8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87497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 smtClean="0">
                <a:ea typeface="+mn-ea"/>
                <a:cs typeface="+mn-cs"/>
              </a:rPr>
              <a:t>Our experimental approach</a:t>
            </a:r>
            <a:endParaRPr lang="zh-TW" altLang="en-US" sz="3200" dirty="0"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3528" y="939639"/>
            <a:ext cx="2851806" cy="5285479"/>
            <a:chOff x="179512" y="1155663"/>
            <a:chExt cx="2851806" cy="5285479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67" y="3789040"/>
              <a:ext cx="2396466" cy="1800554"/>
            </a:xfrm>
            <a:prstGeom prst="rect">
              <a:avLst/>
            </a:prstGeom>
          </p:spPr>
        </p:pic>
        <p:grpSp>
          <p:nvGrpSpPr>
            <p:cNvPr id="3" name="群組 9"/>
            <p:cNvGrpSpPr/>
            <p:nvPr/>
          </p:nvGrpSpPr>
          <p:grpSpPr>
            <a:xfrm>
              <a:off x="179512" y="1155663"/>
              <a:ext cx="2851806" cy="2346965"/>
              <a:chOff x="-6696394" y="1368352"/>
              <a:chExt cx="4017768" cy="3300757"/>
            </a:xfrm>
          </p:grpSpPr>
          <p:pic>
            <p:nvPicPr>
              <p:cNvPr id="11" name="內容版面配置區 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589660" y="1520727"/>
                <a:ext cx="3634349" cy="2725762"/>
              </a:xfrm>
              <a:prstGeom prst="rect">
                <a:avLst/>
              </a:prstGeom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-6696394" y="1816999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-6619438" y="3456584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-5179279" y="4106397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-3230126" y="1800400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-3310242" y="3468095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-4598279" y="1368352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55272" y="5733256"/>
              <a:ext cx="26929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Magneto-Optical trap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</a:rPr>
                <a:t>(MOT, the bright spot)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16</a:t>
            </a:fld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5070815" y="764704"/>
            <a:ext cx="3821665" cy="5400600"/>
            <a:chOff x="4422743" y="980728"/>
            <a:chExt cx="3821665" cy="5400600"/>
          </a:xfrm>
        </p:grpSpPr>
        <p:sp>
          <p:nvSpPr>
            <p:cNvPr id="19" name="文字方塊 18"/>
            <p:cNvSpPr txBox="1"/>
            <p:nvPr/>
          </p:nvSpPr>
          <p:spPr>
            <a:xfrm>
              <a:off x="4937281" y="5673442"/>
              <a:ext cx="31522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Optical dipole trap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</a:rPr>
                <a:t>(ODT, overlapped with MOT)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pic>
          <p:nvPicPr>
            <p:cNvPr id="20" name="Picture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466" y="3843669"/>
              <a:ext cx="2399792" cy="1728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 descr="C:\Users\gbliao\Desktop\Thesis170427\Chapter3\Potential0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22743" y="980728"/>
              <a:ext cx="3821665" cy="2502223"/>
            </a:xfrm>
            <a:prstGeom prst="rect">
              <a:avLst/>
            </a:prstGeom>
            <a:noFill/>
          </p:spPr>
        </p:pic>
      </p:grpSp>
      <p:sp>
        <p:nvSpPr>
          <p:cNvPr id="21" name="文字方塊 20"/>
          <p:cNvSpPr txBox="1"/>
          <p:nvPr/>
        </p:nvSpPr>
        <p:spPr>
          <a:xfrm>
            <a:off x="3131840" y="386104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Sub-Doppler Cooling</a:t>
            </a:r>
            <a:endParaRPr lang="zh-TW" altLang="en-US" b="1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3563888" y="4293096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72024" y="4389265"/>
            <a:ext cx="2044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CMOT,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10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</a:p>
          <a:p>
            <a:r>
              <a:rPr lang="en-US" dirty="0" smtClean="0"/>
              <a:t>TDMOT,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 50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GMS,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~ 10</a:t>
            </a:r>
            <a:r>
              <a:rPr lang="el-G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μ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6" name="Rectangle 5"/>
          <p:cNvSpPr/>
          <p:nvPr/>
        </p:nvSpPr>
        <p:spPr>
          <a:xfrm>
            <a:off x="3291767" y="5229200"/>
            <a:ext cx="148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RSC,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~ 2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92696"/>
            <a:ext cx="3175334" cy="56636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8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41272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>
                <a:ea typeface="+mn-ea"/>
                <a:cs typeface="+mn-cs"/>
              </a:rPr>
              <a:t>Outline</a:t>
            </a:r>
            <a:endParaRPr lang="zh-TW" altLang="en-US" sz="3200" dirty="0">
              <a:ea typeface="+mn-ea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277071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Motivation </a:t>
            </a:r>
            <a:r>
              <a:rPr lang="en-US" altLang="zh-TW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challenges </a:t>
            </a:r>
            <a:endParaRPr lang="en-US" altLang="zh-TW" sz="60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endParaRPr lang="en-US" altLang="zh-TW" sz="3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Laser cooling of potassium</a:t>
            </a:r>
          </a:p>
          <a:p>
            <a:endParaRPr lang="en-US" altLang="zh-TW" sz="3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Optimization optical trapping of potassium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5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Interaction control of cold </a:t>
            </a:r>
            <a:r>
              <a:rPr lang="en-US" altLang="zh-TW" sz="6000" baseline="30000" dirty="0" smtClean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TW" sz="60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endParaRPr lang="en-US" altLang="zh-TW" sz="35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Summary &amp; outlook</a:t>
            </a:r>
            <a:endParaRPr lang="zh-TW" alt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"/>
          <p:cNvSpPr txBox="1">
            <a:spLocks noChangeArrowheads="1"/>
          </p:cNvSpPr>
          <p:nvPr/>
        </p:nvSpPr>
        <p:spPr>
          <a:xfrm>
            <a:off x="0" y="1110580"/>
            <a:ext cx="4673600" cy="4838700"/>
          </a:xfrm>
          <a:prstGeom prst="rect">
            <a:avLst/>
          </a:prstGeo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 marL="231775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TW" sz="18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 Trapping with electric fields</a:t>
            </a:r>
            <a:endParaRPr kumimoji="0" lang="en-US" altLang="zh-TW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735013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Neutral atoms</a:t>
            </a:r>
          </a:p>
          <a:p>
            <a:pPr marL="1436688" marR="0" lvl="2" indent="-4587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TW" sz="1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E</a:t>
            </a: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- field induces electric dipole</a:t>
            </a:r>
          </a:p>
          <a:p>
            <a:pPr marL="735013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735013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Induced dipole attracted to regions of high field</a:t>
            </a:r>
          </a:p>
          <a:p>
            <a:pPr marL="1436688" marR="0" lvl="2" indent="-4587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Use focused laser beams</a:t>
            </a:r>
          </a:p>
          <a:p>
            <a:pPr marL="1436688" marR="0" lvl="2" indent="-4587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1436688" marR="0" lvl="2" indent="-4587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735013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735013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altLang="zh-TW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735013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Spontaneous photon scattering causes heating</a:t>
            </a:r>
          </a:p>
          <a:p>
            <a:pPr marL="1436688" marR="0" lvl="2" indent="-4587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Use far off-resonant laser, e.g.,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85983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>
                <a:ea typeface="+mn-ea"/>
                <a:cs typeface="+mn-cs"/>
              </a:rPr>
              <a:t>The Principle of Optical Trapping 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939925" y="4424363"/>
            <a:ext cx="1841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zh-TW" altLang="en-US" sz="2000" smtClean="0">
              <a:solidFill>
                <a:srgbClr val="0000FF"/>
              </a:solidFill>
              <a:ea typeface="新細明體" charset="-120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031813"/>
              </p:ext>
            </p:extLst>
          </p:nvPr>
        </p:nvGraphicFramePr>
        <p:xfrm>
          <a:off x="1522413" y="5419538"/>
          <a:ext cx="18732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72" name="Equation" r:id="rId4" imgW="2044700" imgH="368300" progId="">
                  <p:embed/>
                </p:oleObj>
              </mc:Choice>
              <mc:Fallback>
                <p:oleObj name="Equation" r:id="rId4" imgW="2044700" imgH="368300" progId="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3" y="5419538"/>
                        <a:ext cx="1873250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1687513" y="3355975"/>
          <a:ext cx="24320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73" name="Equation" r:id="rId6" imgW="2654300" imgH="698500" progId="">
                  <p:embed/>
                </p:oleObj>
              </mc:Choice>
              <mc:Fallback>
                <p:oleObj name="Equation" r:id="rId6" imgW="2654300" imgH="698500" progId="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3355975"/>
                        <a:ext cx="2432050" cy="639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8056563" y="1393825"/>
          <a:ext cx="7429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74" name="Equation" r:id="rId8" imgW="812447" imgH="304668" progId="">
                  <p:embed/>
                </p:oleObj>
              </mc:Choice>
              <mc:Fallback>
                <p:oleObj name="Equation" r:id="rId8" imgW="812447" imgH="304668" progId="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6563" y="1393825"/>
                        <a:ext cx="742950" cy="280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10"/>
          <p:cNvSpPr>
            <a:spLocks noChangeShapeType="1"/>
          </p:cNvSpPr>
          <p:nvPr/>
        </p:nvSpPr>
        <p:spPr bwMode="auto">
          <a:xfrm flipV="1">
            <a:off x="6735763" y="1314450"/>
            <a:ext cx="0" cy="776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V="1">
            <a:off x="6899275" y="1304925"/>
            <a:ext cx="0" cy="776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V="1">
            <a:off x="7062788" y="1295400"/>
            <a:ext cx="0" cy="776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721475" y="796925"/>
            <a:ext cx="355600" cy="530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FF"/>
                </a:solidFill>
                <a:ea typeface="新細明體" charset="-120"/>
              </a:rPr>
              <a:t>E</a:t>
            </a: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 flipH="1" flipV="1">
            <a:off x="5480050" y="2454275"/>
            <a:ext cx="173038" cy="2027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 flipV="1">
            <a:off x="5849938" y="2443163"/>
            <a:ext cx="138112" cy="2049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 flipV="1">
            <a:off x="6048375" y="2500313"/>
            <a:ext cx="285750" cy="19669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16" name="Line 21"/>
          <p:cNvSpPr>
            <a:spLocks noChangeShapeType="1"/>
          </p:cNvSpPr>
          <p:nvPr/>
        </p:nvSpPr>
        <p:spPr bwMode="auto">
          <a:xfrm flipH="1" flipV="1">
            <a:off x="5108575" y="2439988"/>
            <a:ext cx="382588" cy="2046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5743575" y="4040188"/>
            <a:ext cx="0" cy="6588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5303838" y="4549775"/>
            <a:ext cx="919162" cy="530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FF0000"/>
                </a:solidFill>
                <a:ea typeface="新細明體" charset="-120"/>
              </a:rPr>
              <a:t>Force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5973763" y="5514975"/>
            <a:ext cx="2605087" cy="592138"/>
            <a:chOff x="1354" y="633"/>
            <a:chExt cx="2283" cy="519"/>
          </a:xfrm>
        </p:grpSpPr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2038" y="633"/>
              <a:ext cx="166" cy="519"/>
              <a:chOff x="534" y="2144"/>
              <a:chExt cx="258" cy="581"/>
            </a:xfrm>
          </p:grpSpPr>
          <p:sp>
            <p:nvSpPr>
              <p:cNvPr id="25" name="Arc 26"/>
              <p:cNvSpPr>
                <a:spLocks/>
              </p:cNvSpPr>
              <p:nvPr/>
            </p:nvSpPr>
            <p:spPr bwMode="auto">
              <a:xfrm>
                <a:off x="660" y="2144"/>
                <a:ext cx="132" cy="581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191"/>
                  <a:gd name="T2" fmla="*/ 631 w 21600"/>
                  <a:gd name="T3" fmla="*/ 43191 h 43191"/>
                  <a:gd name="T4" fmla="*/ 0 w 21600"/>
                  <a:gd name="T5" fmla="*/ 21600 h 43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191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283"/>
                      <a:pt x="12309" y="42849"/>
                      <a:pt x="630" y="43190"/>
                    </a:cubicBezTo>
                  </a:path>
                  <a:path w="21600" h="43191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283"/>
                      <a:pt x="12309" y="42849"/>
                      <a:pt x="630" y="4319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Font typeface="Monotype Sorts" pitchFamily="2" charset="2"/>
                  <a:buChar char="l"/>
                </a:pPr>
                <a:endParaRPr kumimoji="1" lang="zh-TW" altLang="en-US" sz="2000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Arc 27"/>
              <p:cNvSpPr>
                <a:spLocks/>
              </p:cNvSpPr>
              <p:nvPr/>
            </p:nvSpPr>
            <p:spPr bwMode="auto">
              <a:xfrm rot="-10800000">
                <a:off x="534" y="2144"/>
                <a:ext cx="132" cy="581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191"/>
                  <a:gd name="T2" fmla="*/ 631 w 21600"/>
                  <a:gd name="T3" fmla="*/ 43191 h 43191"/>
                  <a:gd name="T4" fmla="*/ 0 w 21600"/>
                  <a:gd name="T5" fmla="*/ 21600 h 43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191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283"/>
                      <a:pt x="12309" y="42849"/>
                      <a:pt x="630" y="43190"/>
                    </a:cubicBezTo>
                  </a:path>
                  <a:path w="21600" h="43191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283"/>
                      <a:pt x="12309" y="42849"/>
                      <a:pt x="630" y="4319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Font typeface="Monotype Sorts" pitchFamily="2" charset="2"/>
                  <a:buChar char="l"/>
                </a:pPr>
                <a:endParaRPr kumimoji="1" lang="zh-TW" altLang="en-US" sz="2000" smtClean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9" name="Group 28"/>
            <p:cNvGrpSpPr>
              <a:grpSpLocks/>
            </p:cNvGrpSpPr>
            <p:nvPr/>
          </p:nvGrpSpPr>
          <p:grpSpPr bwMode="auto">
            <a:xfrm>
              <a:off x="1354" y="796"/>
              <a:ext cx="1598" cy="173"/>
              <a:chOff x="132" y="4428"/>
              <a:chExt cx="1788" cy="402"/>
            </a:xfrm>
          </p:grpSpPr>
          <p:sp>
            <p:nvSpPr>
              <p:cNvPr id="23" name="Rectangle 29"/>
              <p:cNvSpPr>
                <a:spLocks noChangeArrowheads="1"/>
              </p:cNvSpPr>
              <p:nvPr/>
            </p:nvSpPr>
            <p:spPr bwMode="auto">
              <a:xfrm>
                <a:off x="132" y="4428"/>
                <a:ext cx="864" cy="402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Font typeface="Monotype Sorts" pitchFamily="2" charset="2"/>
                  <a:buChar char="l"/>
                </a:pPr>
                <a:endParaRPr kumimoji="1" lang="zh-TW" altLang="en-US" sz="2000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AutoShape 30"/>
              <p:cNvSpPr>
                <a:spLocks noChangeArrowheads="1"/>
              </p:cNvSpPr>
              <p:nvPr/>
            </p:nvSpPr>
            <p:spPr bwMode="auto">
              <a:xfrm>
                <a:off x="990" y="4434"/>
                <a:ext cx="930" cy="390"/>
              </a:xfrm>
              <a:prstGeom prst="homePlate">
                <a:avLst>
                  <a:gd name="adj" fmla="val 467741"/>
                </a:avLst>
              </a:prstGeom>
              <a:solidFill>
                <a:schemeClr val="accent1">
                  <a:alpha val="5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Font typeface="Monotype Sorts" pitchFamily="2" charset="2"/>
                  <a:buChar char="l"/>
                </a:pPr>
                <a:endParaRPr kumimoji="1" lang="zh-TW" altLang="en-US" sz="2000" smtClean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" name="AutoShape 31"/>
            <p:cNvSpPr>
              <a:spLocks noChangeArrowheads="1"/>
            </p:cNvSpPr>
            <p:nvPr/>
          </p:nvSpPr>
          <p:spPr bwMode="auto">
            <a:xfrm rot="-10800000">
              <a:off x="2806" y="802"/>
              <a:ext cx="831" cy="160"/>
            </a:xfrm>
            <a:prstGeom prst="homePlate">
              <a:avLst>
                <a:gd name="adj" fmla="val 498720"/>
              </a:avLst>
            </a:prstGeom>
            <a:solidFill>
              <a:schemeClr val="accent1">
                <a:alpha val="5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Font typeface="Monotype Sorts" pitchFamily="2" charset="2"/>
                <a:buChar char="l"/>
              </a:pPr>
              <a:endParaRPr kumimoji="1" lang="zh-TW" altLang="en-US" sz="2000" smtClean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Text Box 32"/>
          <p:cNvSpPr txBox="1">
            <a:spLocks noChangeArrowheads="1"/>
          </p:cNvSpPr>
          <p:nvPr/>
        </p:nvSpPr>
        <p:spPr bwMode="auto">
          <a:xfrm>
            <a:off x="4240213" y="5643563"/>
            <a:ext cx="1743075" cy="347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smtClean="0">
                <a:solidFill>
                  <a:srgbClr val="0000FF"/>
                </a:solidFill>
                <a:ea typeface="新細明體" charset="-120"/>
              </a:rPr>
              <a:t>Focused laser beam</a:t>
            </a:r>
          </a:p>
        </p:txBody>
      </p:sp>
      <p:sp>
        <p:nvSpPr>
          <p:cNvPr id="28" name="Text Box 33"/>
          <p:cNvSpPr txBox="1">
            <a:spLocks noChangeArrowheads="1"/>
          </p:cNvSpPr>
          <p:nvPr/>
        </p:nvSpPr>
        <p:spPr bwMode="auto">
          <a:xfrm>
            <a:off x="6991350" y="2568575"/>
            <a:ext cx="1816100" cy="787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smtClean="0">
                <a:solidFill>
                  <a:srgbClr val="0000FF"/>
                </a:solidFill>
                <a:latin typeface="Symbol" pitchFamily="18" charset="2"/>
                <a:ea typeface="新細明體" charset="-120"/>
              </a:rPr>
              <a:t>a,</a:t>
            </a:r>
            <a:r>
              <a:rPr kumimoji="1" lang="en-US" altLang="zh-TW" smtClean="0">
                <a:solidFill>
                  <a:srgbClr val="0000FF"/>
                </a:solidFill>
                <a:latin typeface="Symbol" pitchFamily="18" charset="2"/>
                <a:ea typeface="新細明體" charset="-120"/>
              </a:rPr>
              <a:t>  </a:t>
            </a:r>
            <a:r>
              <a:rPr kumimoji="1" lang="en-US" altLang="zh-TW" smtClean="0">
                <a:solidFill>
                  <a:srgbClr val="0000FF"/>
                </a:solidFill>
                <a:latin typeface="Arial" charset="0"/>
                <a:ea typeface="新細明體" charset="-120"/>
              </a:rPr>
              <a:t>atomic 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mtClean="0">
                <a:solidFill>
                  <a:srgbClr val="0000FF"/>
                </a:solidFill>
                <a:latin typeface="Arial" charset="0"/>
                <a:ea typeface="新細明體" charset="-120"/>
              </a:rPr>
              <a:t>     polarizability</a:t>
            </a:r>
            <a:r>
              <a:rPr kumimoji="1" lang="en-US" altLang="zh-TW" smtClean="0">
                <a:solidFill>
                  <a:srgbClr val="0000FF"/>
                </a:solidFill>
                <a:latin typeface="Symbol" pitchFamily="18" charset="2"/>
                <a:ea typeface="新細明體" charset="-120"/>
              </a:rPr>
              <a:t> </a:t>
            </a:r>
          </a:p>
        </p:txBody>
      </p:sp>
      <p:sp>
        <p:nvSpPr>
          <p:cNvPr id="29" name="Text Box 34"/>
          <p:cNvSpPr txBox="1">
            <a:spLocks noChangeArrowheads="1"/>
          </p:cNvSpPr>
          <p:nvPr/>
        </p:nvSpPr>
        <p:spPr bwMode="auto">
          <a:xfrm>
            <a:off x="6884988" y="4870450"/>
            <a:ext cx="1560512" cy="347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smtClean="0">
                <a:solidFill>
                  <a:srgbClr val="0000FF"/>
                </a:solidFill>
                <a:ea typeface="新細明體" charset="-120"/>
              </a:rPr>
              <a:t>E- field maximum</a:t>
            </a:r>
          </a:p>
        </p:txBody>
      </p:sp>
      <p:sp>
        <p:nvSpPr>
          <p:cNvPr id="30" name="Line 35"/>
          <p:cNvSpPr>
            <a:spLocks noChangeShapeType="1"/>
          </p:cNvSpPr>
          <p:nvPr/>
        </p:nvSpPr>
        <p:spPr bwMode="auto">
          <a:xfrm>
            <a:off x="7697788" y="5183188"/>
            <a:ext cx="0" cy="544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31" name="Line 36"/>
          <p:cNvSpPr>
            <a:spLocks noChangeShapeType="1"/>
          </p:cNvSpPr>
          <p:nvPr/>
        </p:nvSpPr>
        <p:spPr bwMode="auto">
          <a:xfrm>
            <a:off x="6156325" y="5807075"/>
            <a:ext cx="450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pic>
        <p:nvPicPr>
          <p:cNvPr id="32" name="Picture 37" descr="Picture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10" cstate="print"/>
          <a:srcRect/>
          <a:stretch>
            <a:fillRect/>
          </a:stretch>
        </p:blipFill>
        <p:spPr>
          <a:xfrm rot="5400000">
            <a:off x="7580313" y="5688013"/>
            <a:ext cx="268287" cy="1589087"/>
          </a:xfrm>
          <a:prstGeom prst="rect">
            <a:avLst/>
          </a:prstGeom>
          <a:noFill/>
          <a:ln/>
        </p:spPr>
      </p:pic>
      <p:sp>
        <p:nvSpPr>
          <p:cNvPr id="33" name="Line 38"/>
          <p:cNvSpPr>
            <a:spLocks noChangeShapeType="1"/>
          </p:cNvSpPr>
          <p:nvPr/>
        </p:nvSpPr>
        <p:spPr bwMode="auto">
          <a:xfrm flipV="1">
            <a:off x="6915150" y="5880100"/>
            <a:ext cx="711200" cy="349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34" name="Line 39"/>
          <p:cNvSpPr>
            <a:spLocks noChangeShapeType="1"/>
          </p:cNvSpPr>
          <p:nvPr/>
        </p:nvSpPr>
        <p:spPr bwMode="auto">
          <a:xfrm>
            <a:off x="7816850" y="5880100"/>
            <a:ext cx="66040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35" name="Line 40"/>
          <p:cNvSpPr>
            <a:spLocks noChangeShapeType="1"/>
          </p:cNvSpPr>
          <p:nvPr/>
        </p:nvSpPr>
        <p:spPr bwMode="auto">
          <a:xfrm flipH="1">
            <a:off x="6915150" y="6229350"/>
            <a:ext cx="6350" cy="63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36" name="Line 41"/>
          <p:cNvSpPr>
            <a:spLocks noChangeShapeType="1"/>
          </p:cNvSpPr>
          <p:nvPr/>
        </p:nvSpPr>
        <p:spPr bwMode="auto">
          <a:xfrm>
            <a:off x="8470900" y="6223000"/>
            <a:ext cx="12700" cy="69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37" name="AutoShape 43"/>
          <p:cNvSpPr>
            <a:spLocks noChangeArrowheads="1"/>
          </p:cNvSpPr>
          <p:nvPr/>
        </p:nvSpPr>
        <p:spPr bwMode="auto">
          <a:xfrm>
            <a:off x="5751513" y="1457325"/>
            <a:ext cx="673100" cy="241300"/>
          </a:xfrm>
          <a:prstGeom prst="rightArrow">
            <a:avLst>
              <a:gd name="adj1" fmla="val 50000"/>
              <a:gd name="adj2" fmla="val 69737"/>
            </a:avLst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Char char="l"/>
            </a:pPr>
            <a:endParaRPr kumimoji="1" lang="zh-TW" altLang="en-US" sz="2000" smtClean="0">
              <a:solidFill>
                <a:srgbClr val="FF0000"/>
              </a:solidFill>
            </a:endParaRPr>
          </a:p>
        </p:txBody>
      </p:sp>
      <p:sp>
        <p:nvSpPr>
          <p:cNvPr id="38" name="Rectangle 45"/>
          <p:cNvSpPr>
            <a:spLocks noChangeArrowheads="1"/>
          </p:cNvSpPr>
          <p:nvPr/>
        </p:nvSpPr>
        <p:spPr bwMode="auto">
          <a:xfrm>
            <a:off x="3108325" y="6134100"/>
            <a:ext cx="2127250" cy="469900"/>
          </a:xfrm>
          <a:prstGeom prst="rect">
            <a:avLst/>
          </a:prstGeom>
          <a:solidFill>
            <a:srgbClr val="F8F45A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smtClean="0">
                <a:solidFill>
                  <a:srgbClr val="0000FF"/>
                </a:solidFill>
                <a:ea typeface="新細明體" charset="-120"/>
              </a:rPr>
              <a:t>conservative trap</a:t>
            </a:r>
          </a:p>
        </p:txBody>
      </p:sp>
      <p:grpSp>
        <p:nvGrpSpPr>
          <p:cNvPr id="20" name="Group 50"/>
          <p:cNvGrpSpPr>
            <a:grpSpLocks/>
          </p:cNvGrpSpPr>
          <p:nvPr/>
        </p:nvGrpSpPr>
        <p:grpSpPr bwMode="auto">
          <a:xfrm>
            <a:off x="4552950" y="1089025"/>
            <a:ext cx="965200" cy="965200"/>
            <a:chOff x="2868" y="776"/>
            <a:chExt cx="608" cy="608"/>
          </a:xfrm>
        </p:grpSpPr>
        <p:sp>
          <p:nvSpPr>
            <p:cNvPr id="40" name="Oval 48"/>
            <p:cNvSpPr>
              <a:spLocks noChangeArrowheads="1"/>
            </p:cNvSpPr>
            <p:nvPr/>
          </p:nvSpPr>
          <p:spPr bwMode="auto">
            <a:xfrm>
              <a:off x="2868" y="776"/>
              <a:ext cx="608" cy="608"/>
            </a:xfrm>
            <a:prstGeom prst="ellipse">
              <a:avLst/>
            </a:prstGeom>
            <a:gradFill rotWithShape="1">
              <a:gsLst>
                <a:gs pos="0">
                  <a:srgbClr val="00CC99"/>
                </a:gs>
                <a:gs pos="100000">
                  <a:srgbClr val="00CC99">
                    <a:gamma/>
                    <a:tint val="14118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99CC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Font typeface="Monotype Sorts" pitchFamily="2" charset="2"/>
                <a:buChar char="l"/>
              </a:pPr>
              <a:endParaRPr kumimoji="1" lang="zh-TW" altLang="en-US" sz="2000" smtClean="0">
                <a:solidFill>
                  <a:srgbClr val="FF0000"/>
                </a:solidFill>
              </a:endParaRPr>
            </a:p>
          </p:txBody>
        </p:sp>
        <p:sp>
          <p:nvSpPr>
            <p:cNvPr id="41" name="Text Box 49"/>
            <p:cNvSpPr txBox="1">
              <a:spLocks noChangeArrowheads="1"/>
            </p:cNvSpPr>
            <p:nvPr/>
          </p:nvSpPr>
          <p:spPr bwMode="auto">
            <a:xfrm>
              <a:off x="3060" y="879"/>
              <a:ext cx="256" cy="33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400" smtClean="0">
                  <a:solidFill>
                    <a:srgbClr val="0000FF"/>
                  </a:solidFill>
                  <a:ea typeface="新細明體" charset="-120"/>
                </a:rPr>
                <a:t>+</a:t>
              </a:r>
            </a:p>
          </p:txBody>
        </p:sp>
      </p:grpSp>
      <p:sp>
        <p:nvSpPr>
          <p:cNvPr id="42" name="Oval 51"/>
          <p:cNvSpPr>
            <a:spLocks noChangeArrowheads="1"/>
          </p:cNvSpPr>
          <p:nvPr/>
        </p:nvSpPr>
        <p:spPr bwMode="auto">
          <a:xfrm>
            <a:off x="7281863" y="831850"/>
            <a:ext cx="511175" cy="1346200"/>
          </a:xfrm>
          <a:prstGeom prst="ellipse">
            <a:avLst/>
          </a:prstGeom>
          <a:gradFill rotWithShape="1">
            <a:gsLst>
              <a:gs pos="0">
                <a:srgbClr val="00CC99"/>
              </a:gs>
              <a:gs pos="100000">
                <a:srgbClr val="00CC99">
                  <a:gamma/>
                  <a:tint val="0"/>
                  <a:invGamma/>
                </a:srgbClr>
              </a:gs>
            </a:gsLst>
            <a:lin ang="5400000" scaled="1"/>
          </a:gradFill>
          <a:ln w="12700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FF"/>
                </a:solidFill>
                <a:ea typeface="新細明體" charset="-120"/>
              </a:rPr>
              <a:t>+</a:t>
            </a:r>
          </a:p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FF"/>
                </a:solidFill>
                <a:ea typeface="新細明體" charset="-120"/>
              </a:rPr>
              <a:t>-</a:t>
            </a:r>
          </a:p>
        </p:txBody>
      </p:sp>
      <p:sp>
        <p:nvSpPr>
          <p:cNvPr id="43" name="Oval 52"/>
          <p:cNvSpPr>
            <a:spLocks noChangeArrowheads="1"/>
          </p:cNvSpPr>
          <p:nvPr/>
        </p:nvSpPr>
        <p:spPr bwMode="auto">
          <a:xfrm>
            <a:off x="5475288" y="2682875"/>
            <a:ext cx="511175" cy="1346200"/>
          </a:xfrm>
          <a:prstGeom prst="ellipse">
            <a:avLst/>
          </a:prstGeom>
          <a:gradFill rotWithShape="1">
            <a:gsLst>
              <a:gs pos="0">
                <a:srgbClr val="00CC99"/>
              </a:gs>
              <a:gs pos="100000">
                <a:srgbClr val="00CC99">
                  <a:gamma/>
                  <a:tint val="0"/>
                  <a:invGamma/>
                </a:srgbClr>
              </a:gs>
            </a:gsLst>
            <a:lin ang="5400000" scaled="1"/>
          </a:gradFill>
          <a:ln w="12700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FF"/>
                </a:solidFill>
                <a:ea typeface="新細明體" charset="-120"/>
              </a:rPr>
              <a:t>+</a:t>
            </a:r>
          </a:p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FF"/>
                </a:solidFill>
                <a:ea typeface="新細明體" charset="-120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grpSp>
        <p:nvGrpSpPr>
          <p:cNvPr id="7" name="群組 7"/>
          <p:cNvGrpSpPr/>
          <p:nvPr/>
        </p:nvGrpSpPr>
        <p:grpSpPr>
          <a:xfrm>
            <a:off x="1115616" y="1361041"/>
            <a:ext cx="1501487" cy="4407919"/>
            <a:chOff x="4555340" y="336441"/>
            <a:chExt cx="1840196" cy="5604249"/>
          </a:xfrm>
        </p:grpSpPr>
        <p:grpSp>
          <p:nvGrpSpPr>
            <p:cNvPr id="8" name="群組 10"/>
            <p:cNvGrpSpPr/>
            <p:nvPr/>
          </p:nvGrpSpPr>
          <p:grpSpPr>
            <a:xfrm rot="21345592">
              <a:off x="4832471" y="336441"/>
              <a:ext cx="309834" cy="5604249"/>
              <a:chOff x="26571303" y="6294135"/>
              <a:chExt cx="109728" cy="5862359"/>
            </a:xfrm>
          </p:grpSpPr>
          <p:sp>
            <p:nvSpPr>
              <p:cNvPr id="14" name="AutoShape 13"/>
              <p:cNvSpPr>
                <a:spLocks noChangeArrowheads="1"/>
              </p:cNvSpPr>
              <p:nvPr/>
            </p:nvSpPr>
            <p:spPr bwMode="auto">
              <a:xfrm rot="16200000">
                <a:off x="25139553" y="10615016"/>
                <a:ext cx="2973228" cy="109728"/>
              </a:xfrm>
              <a:prstGeom prst="homePlate">
                <a:avLst>
                  <a:gd name="adj" fmla="val 988819"/>
                </a:avLst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2700">
                <a:noFill/>
                <a:miter lim="800000"/>
                <a:headEnd/>
                <a:tailEnd/>
              </a:ln>
              <a:extLst/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5" name="AutoShape 13"/>
              <p:cNvSpPr>
                <a:spLocks noChangeArrowheads="1"/>
              </p:cNvSpPr>
              <p:nvPr/>
            </p:nvSpPr>
            <p:spPr bwMode="auto">
              <a:xfrm rot="5400000">
                <a:off x="25139553" y="7725885"/>
                <a:ext cx="2973228" cy="109728"/>
              </a:xfrm>
              <a:prstGeom prst="homePlate">
                <a:avLst>
                  <a:gd name="adj" fmla="val 988819"/>
                </a:avLst>
              </a:prstGeom>
              <a:gradFill flip="none" rotWithShape="1">
                <a:gsLst>
                  <a:gs pos="0">
                    <a:srgbClr val="3366FF">
                      <a:tint val="66000"/>
                      <a:satMod val="160000"/>
                    </a:srgbClr>
                  </a:gs>
                  <a:gs pos="50000">
                    <a:srgbClr val="3366FF">
                      <a:tint val="44500"/>
                      <a:satMod val="160000"/>
                    </a:srgbClr>
                  </a:gs>
                  <a:gs pos="100000">
                    <a:srgbClr val="3366FF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miter lim="800000"/>
                <a:headEnd/>
                <a:tailEnd/>
              </a:ln>
              <a:extLst/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4" t="7752" r="46228" b="11608"/>
            <a:stretch/>
          </p:blipFill>
          <p:spPr>
            <a:xfrm>
              <a:off x="4555340" y="908720"/>
              <a:ext cx="864096" cy="4608512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28" t="11978" r="10895" b="15112"/>
            <a:stretch/>
          </p:blipFill>
          <p:spPr>
            <a:xfrm rot="16200000">
              <a:off x="3594279" y="2751107"/>
              <a:ext cx="4658136" cy="944379"/>
            </a:xfrm>
            <a:prstGeom prst="rect">
              <a:avLst/>
            </a:prstGeom>
          </p:spPr>
        </p:pic>
      </p:grpSp>
      <p:sp>
        <p:nvSpPr>
          <p:cNvPr id="24" name="文字方塊 23"/>
          <p:cNvSpPr txBox="1"/>
          <p:nvPr/>
        </p:nvSpPr>
        <p:spPr>
          <a:xfrm>
            <a:off x="528948" y="5798145"/>
            <a:ext cx="232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2.3×10</a:t>
            </a:r>
            <a:r>
              <a:rPr lang="en-US" altLang="zh-TW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120 </a:t>
            </a:r>
            <a:r>
              <a:rPr lang="el-GR" altLang="zh-TW" dirty="0" smtClean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μ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群組 22"/>
          <p:cNvGrpSpPr/>
          <p:nvPr/>
        </p:nvGrpSpPr>
        <p:grpSpPr>
          <a:xfrm>
            <a:off x="5377230" y="908720"/>
            <a:ext cx="2304256" cy="5862358"/>
            <a:chOff x="1258874" y="1018890"/>
            <a:chExt cx="2304256" cy="5862358"/>
          </a:xfrm>
        </p:grpSpPr>
        <p:sp>
          <p:nvSpPr>
            <p:cNvPr id="27" name="AutoShape 13"/>
            <p:cNvSpPr>
              <a:spLocks noChangeArrowheads="1"/>
            </p:cNvSpPr>
            <p:nvPr/>
          </p:nvSpPr>
          <p:spPr bwMode="auto">
            <a:xfrm rot="-5400000">
              <a:off x="924388" y="4242506"/>
              <a:ext cx="2973228" cy="2304256"/>
            </a:xfrm>
            <a:prstGeom prst="homePlate">
              <a:avLst>
                <a:gd name="adj" fmla="val 988819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noFill/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AutoShape 13"/>
            <p:cNvSpPr>
              <a:spLocks noChangeArrowheads="1"/>
            </p:cNvSpPr>
            <p:nvPr/>
          </p:nvSpPr>
          <p:spPr bwMode="auto">
            <a:xfrm rot="5400000">
              <a:off x="924388" y="1353376"/>
              <a:ext cx="2973228" cy="2304256"/>
            </a:xfrm>
            <a:prstGeom prst="homePlate">
              <a:avLst>
                <a:gd name="adj" fmla="val 988819"/>
              </a:avLst>
            </a:prstGeom>
            <a:gradFill flip="none" rotWithShape="1">
              <a:gsLst>
                <a:gs pos="0">
                  <a:srgbClr val="3366FF">
                    <a:tint val="66000"/>
                    <a:satMod val="160000"/>
                  </a:srgbClr>
                </a:gs>
                <a:gs pos="50000">
                  <a:srgbClr val="3366FF">
                    <a:tint val="44500"/>
                    <a:satMod val="160000"/>
                  </a:srgbClr>
                </a:gs>
                <a:gs pos="100000">
                  <a:srgbClr val="3366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noFill/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7010259" y="1624438"/>
            <a:ext cx="2105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CO</a:t>
            </a:r>
            <a:r>
              <a:rPr lang="en-US" sz="2800" baseline="-25000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 laser</a:t>
            </a:r>
          </a:p>
        </p:txBody>
      </p:sp>
      <p:pic>
        <p:nvPicPr>
          <p:cNvPr id="32" name="Picture 20" descr="Picture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72" y="1841143"/>
            <a:ext cx="960287" cy="35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7" t="11290" r="11345" b="13695"/>
          <a:stretch/>
        </p:blipFill>
        <p:spPr>
          <a:xfrm rot="16200000">
            <a:off x="5696980" y="3244722"/>
            <a:ext cx="3557575" cy="817200"/>
          </a:xfrm>
          <a:prstGeom prst="rect">
            <a:avLst/>
          </a:prstGeom>
        </p:spPr>
      </p:pic>
      <p:sp>
        <p:nvSpPr>
          <p:cNvPr id="35" name="標題 2"/>
          <p:cNvSpPr>
            <a:spLocks noGrp="1"/>
          </p:cNvSpPr>
          <p:nvPr>
            <p:ph type="title"/>
          </p:nvPr>
        </p:nvSpPr>
        <p:spPr>
          <a:xfrm>
            <a:off x="0" y="107921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>
                <a:ea typeface="+mn-ea"/>
                <a:cs typeface="+mn-cs"/>
              </a:rPr>
              <a:t>Optical Trap: </a:t>
            </a:r>
            <a:r>
              <a:rPr lang="en-US" altLang="zh-TW" sz="3200" dirty="0" smtClean="0"/>
              <a:t>CO</a:t>
            </a:r>
            <a:r>
              <a:rPr lang="en-US" altLang="zh-TW" sz="3200" baseline="-25000" dirty="0" smtClean="0"/>
              <a:t>2</a:t>
            </a:r>
            <a:r>
              <a:rPr lang="en-US" altLang="zh-TW" sz="3200" dirty="0" smtClean="0">
                <a:ea typeface="+mn-ea"/>
                <a:cs typeface="+mn-cs"/>
              </a:rPr>
              <a:t> </a:t>
            </a:r>
            <a:r>
              <a:rPr lang="en-US" altLang="zh-TW" sz="3200" dirty="0" err="1">
                <a:ea typeface="+mn-ea"/>
                <a:cs typeface="+mn-cs"/>
              </a:rPr>
              <a:t>v.s</a:t>
            </a:r>
            <a:r>
              <a:rPr lang="en-US" altLang="zh-TW" sz="3200" dirty="0">
                <a:ea typeface="+mn-ea"/>
                <a:cs typeface="+mn-cs"/>
              </a:rPr>
              <a:t> </a:t>
            </a:r>
            <a:r>
              <a:rPr lang="en-US" altLang="zh-TW" sz="3200" dirty="0" err="1">
                <a:ea typeface="+mn-ea"/>
                <a:cs typeface="+mn-cs"/>
              </a:rPr>
              <a:t>Nd:YAG</a:t>
            </a:r>
            <a:endParaRPr lang="zh-TW" altLang="en-US" sz="3200" dirty="0">
              <a:ea typeface="+mn-ea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976062" y="5259660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en-US" altLang="zh-TW" i="1" dirty="0" err="1" smtClean="0"/>
              <a:t>f</a:t>
            </a:r>
            <a:r>
              <a:rPr lang="en-US" altLang="zh-TW" i="1" baseline="-25000" dirty="0" err="1" smtClean="0"/>
              <a:t>x</a:t>
            </a:r>
            <a:r>
              <a:rPr lang="en-US" altLang="zh-TW" i="1" baseline="-25000" dirty="0" smtClean="0"/>
              <a:t> </a:t>
            </a:r>
            <a:r>
              <a:rPr lang="en-US" altLang="zh-TW" i="1" dirty="0" smtClean="0"/>
              <a:t>, </a:t>
            </a:r>
            <a:r>
              <a:rPr lang="en-US" altLang="zh-TW" i="1" dirty="0" err="1" smtClean="0"/>
              <a:t>f</a:t>
            </a:r>
            <a:r>
              <a:rPr lang="en-US" altLang="zh-TW" i="1" baseline="-25000" dirty="0" err="1" smtClean="0"/>
              <a:t>y</a:t>
            </a:r>
            <a:r>
              <a:rPr lang="en-US" altLang="zh-TW" i="1" baseline="-25000" dirty="0" smtClean="0"/>
              <a:t> </a:t>
            </a:r>
            <a:r>
              <a:rPr lang="en-US" altLang="zh-TW" i="1" dirty="0" smtClean="0"/>
              <a:t>, </a:t>
            </a:r>
            <a:r>
              <a:rPr lang="en-US" altLang="zh-TW" i="1" dirty="0" err="1" smtClean="0"/>
              <a:t>f</a:t>
            </a:r>
            <a:r>
              <a:rPr lang="en-US" altLang="zh-TW" i="1" baseline="-25000" dirty="0" err="1" smtClean="0"/>
              <a:t>z</a:t>
            </a:r>
            <a:r>
              <a:rPr lang="en-US" altLang="zh-TW" i="1" baseline="-25000" dirty="0" smtClean="0"/>
              <a:t> </a:t>
            </a:r>
            <a:r>
              <a:rPr lang="en-US" altLang="zh-TW" dirty="0" smtClean="0">
                <a:latin typeface="Times New Roman"/>
                <a:cs typeface="Times New Roman"/>
              </a:rPr>
              <a:t>) =</a:t>
            </a:r>
          </a:p>
          <a:p>
            <a:r>
              <a:rPr lang="en-US" altLang="zh-TW" dirty="0" smtClean="0"/>
              <a:t>(2090, 2090, 152) Hz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36116" y="78756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Atom Source: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K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932040" y="75541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Atom Source: </a:t>
            </a:r>
            <a:r>
              <a:rPr lang="en-US" altLang="zh-TW" b="1" dirty="0" err="1" smtClean="0">
                <a:latin typeface="Times New Roman" pitchFamily="18" charset="0"/>
                <a:cs typeface="Times New Roman" pitchFamily="18" charset="0"/>
              </a:rPr>
              <a:t>Rb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323" y="1516716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90</a:t>
            </a:r>
            <a:r>
              <a:rPr lang="el-GR" altLang="zh-TW" b="1" dirty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 </a:t>
            </a:r>
            <a:r>
              <a:rPr lang="el-GR" altLang="zh-TW" dirty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μ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34" name="文字方塊 38"/>
          <p:cNvSpPr txBox="1"/>
          <p:nvPr/>
        </p:nvSpPr>
        <p:spPr>
          <a:xfrm>
            <a:off x="205708" y="6379269"/>
            <a:ext cx="360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en-US" altLang="zh-TW" i="1" dirty="0" err="1" smtClean="0"/>
              <a:t>f</a:t>
            </a:r>
            <a:r>
              <a:rPr lang="en-US" altLang="zh-TW" i="1" baseline="-25000" dirty="0" err="1" smtClean="0"/>
              <a:t>x</a:t>
            </a:r>
            <a:r>
              <a:rPr lang="en-US" altLang="zh-TW" i="1" baseline="-25000" dirty="0" smtClean="0"/>
              <a:t> </a:t>
            </a:r>
            <a:r>
              <a:rPr lang="en-US" altLang="zh-TW" i="1" dirty="0" smtClean="0"/>
              <a:t>, </a:t>
            </a:r>
            <a:r>
              <a:rPr lang="en-US" altLang="zh-TW" i="1" dirty="0" err="1" smtClean="0"/>
              <a:t>f</a:t>
            </a:r>
            <a:r>
              <a:rPr lang="en-US" altLang="zh-TW" i="1" baseline="-25000" dirty="0" err="1" smtClean="0"/>
              <a:t>y</a:t>
            </a:r>
            <a:r>
              <a:rPr lang="en-US" altLang="zh-TW" i="1" baseline="-25000" dirty="0" smtClean="0"/>
              <a:t> </a:t>
            </a:r>
            <a:r>
              <a:rPr lang="en-US" altLang="zh-TW" i="1" dirty="0" smtClean="0"/>
              <a:t>, </a:t>
            </a:r>
            <a:r>
              <a:rPr lang="en-US" altLang="zh-TW" i="1" dirty="0" err="1" smtClean="0"/>
              <a:t>f</a:t>
            </a:r>
            <a:r>
              <a:rPr lang="en-US" altLang="zh-TW" i="1" baseline="-25000" dirty="0" err="1" smtClean="0"/>
              <a:t>z</a:t>
            </a:r>
            <a:r>
              <a:rPr lang="en-US" altLang="zh-TW" dirty="0" smtClean="0"/>
              <a:t>)= (730, 730, </a:t>
            </a:r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r>
              <a:rPr lang="en-US" altLang="zh-TW" dirty="0" smtClean="0"/>
              <a:t>)Hz</a:t>
            </a:r>
          </a:p>
        </p:txBody>
      </p:sp>
      <p:sp>
        <p:nvSpPr>
          <p:cNvPr id="40" name="TextBox 26"/>
          <p:cNvSpPr txBox="1"/>
          <p:nvPr/>
        </p:nvSpPr>
        <p:spPr>
          <a:xfrm>
            <a:off x="1986665" y="1333177"/>
            <a:ext cx="2105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5">
                    <a:lumMod val="75000"/>
                  </a:schemeClr>
                </a:solidFill>
              </a:rPr>
              <a:t>Nd:YAG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 laser</a:t>
            </a:r>
          </a:p>
        </p:txBody>
      </p:sp>
    </p:spTree>
    <p:extLst>
      <p:ext uri="{BB962C8B-B14F-4D97-AF65-F5344CB8AC3E}">
        <p14:creationId xmlns:p14="http://schemas.microsoft.com/office/powerpoint/2010/main" val="32834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41272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>
                <a:ea typeface="+mn-ea"/>
                <a:cs typeface="+mn-cs"/>
              </a:rPr>
              <a:t>Outline</a:t>
            </a:r>
            <a:endParaRPr lang="zh-TW" altLang="en-US" sz="3200" dirty="0">
              <a:ea typeface="+mn-ea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277071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Motivation </a:t>
            </a:r>
            <a:r>
              <a:rPr lang="en-US" altLang="zh-TW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challenges </a:t>
            </a:r>
            <a:endParaRPr lang="en-US" altLang="zh-TW" sz="60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endParaRPr lang="en-US" altLang="zh-TW" sz="3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Laser cooling of potassium</a:t>
            </a:r>
          </a:p>
          <a:p>
            <a:endParaRPr lang="en-US" altLang="zh-TW" sz="3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Optimization optical trapping of potassium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sz="35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Interaction control of cold </a:t>
            </a:r>
            <a:r>
              <a:rPr lang="en-US" altLang="zh-TW" sz="6000" baseline="30000" dirty="0" smtClean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TW" sz="60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endParaRPr lang="en-US" altLang="zh-TW" sz="35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Summary &amp; outlook</a:t>
            </a:r>
            <a:endParaRPr lang="zh-TW" alt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305154" name="Picture 2" descr="C:\Users\gbliao\Desktop\Thesis170427\Chapter3\Potential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7521" y="1945805"/>
            <a:ext cx="4786554" cy="3133981"/>
          </a:xfrm>
          <a:prstGeom prst="rect">
            <a:avLst/>
          </a:prstGeom>
          <a:noFill/>
        </p:spPr>
      </p:pic>
      <p:sp>
        <p:nvSpPr>
          <p:cNvPr id="6" name="Text Box 1129"/>
          <p:cNvSpPr txBox="1">
            <a:spLocks noChangeArrowheads="1"/>
          </p:cNvSpPr>
          <p:nvPr/>
        </p:nvSpPr>
        <p:spPr bwMode="auto">
          <a:xfrm>
            <a:off x="0" y="179929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50000"/>
              </a:spcBef>
              <a:buNone/>
              <a:defRPr sz="3200">
                <a:latin typeface="+mj-lt"/>
              </a:defRPr>
            </a:lvl1pPr>
          </a:lstStyle>
          <a:p>
            <a:r>
              <a:rPr lang="en-US" altLang="zh-TW" dirty="0"/>
              <a:t>Crossed Optical Dipole Trap Design  </a:t>
            </a:r>
          </a:p>
        </p:txBody>
      </p:sp>
      <p:sp>
        <p:nvSpPr>
          <p:cNvPr id="9" name="矩形 8"/>
          <p:cNvSpPr/>
          <p:nvPr/>
        </p:nvSpPr>
        <p:spPr>
          <a:xfrm>
            <a:off x="395536" y="908720"/>
            <a:ext cx="7473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Nd:YAG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laser beams to simulate  a single focused CO</a:t>
            </a:r>
            <a:r>
              <a:rPr lang="en-US" altLang="zh-TW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laser beam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Enhance axial confinement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71600" y="6095911"/>
            <a:ext cx="2808312" cy="31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79400" indent="-279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Font typeface="Monotype Sorts" pitchFamily="2" charset="2"/>
              <a:buNone/>
            </a:pPr>
            <a:r>
              <a:rPr kumimoji="1" lang="en-US" i="1" dirty="0" smtClean="0"/>
              <a:t>Liao</a:t>
            </a:r>
            <a:r>
              <a:rPr kumimoji="1" lang="en-US" dirty="0" smtClean="0"/>
              <a:t> </a:t>
            </a:r>
            <a:r>
              <a:rPr kumimoji="1" lang="en-US" i="1" dirty="0"/>
              <a:t>et al.</a:t>
            </a:r>
            <a:r>
              <a:rPr kumimoji="1" lang="en-US" dirty="0"/>
              <a:t>, </a:t>
            </a:r>
            <a:r>
              <a:rPr kumimoji="1" lang="en-US" dirty="0" smtClean="0"/>
              <a:t>JOSA B (2017)</a:t>
            </a:r>
            <a:endParaRPr kumimoji="1" lang="en-US" dirty="0"/>
          </a:p>
        </p:txBody>
      </p:sp>
      <p:grpSp>
        <p:nvGrpSpPr>
          <p:cNvPr id="23" name="群組 22"/>
          <p:cNvGrpSpPr/>
          <p:nvPr/>
        </p:nvGrpSpPr>
        <p:grpSpPr>
          <a:xfrm>
            <a:off x="4355976" y="2686510"/>
            <a:ext cx="4196228" cy="2847392"/>
            <a:chOff x="4716016" y="2958057"/>
            <a:chExt cx="4196228" cy="2847392"/>
          </a:xfrm>
        </p:grpSpPr>
        <p:sp>
          <p:nvSpPr>
            <p:cNvPr id="11" name="文字方塊 10"/>
            <p:cNvSpPr txBox="1"/>
            <p:nvPr/>
          </p:nvSpPr>
          <p:spPr>
            <a:xfrm>
              <a:off x="5301500" y="2958057"/>
              <a:ext cx="361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Times New Roman" pitchFamily="18" charset="0"/>
                  <a:cs typeface="Times New Roman" pitchFamily="18" charset="0"/>
                </a:rPr>
                <a:t>Trapping Frequencies of 2XODT</a:t>
              </a:r>
              <a:endParaRPr lang="zh-TW" alt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9" name="群組 18"/>
            <p:cNvGrpSpPr/>
            <p:nvPr/>
          </p:nvGrpSpPr>
          <p:grpSpPr>
            <a:xfrm>
              <a:off x="4716016" y="3736837"/>
              <a:ext cx="3816424" cy="2068612"/>
              <a:chOff x="4716016" y="3356992"/>
              <a:chExt cx="3816424" cy="2068612"/>
            </a:xfrm>
          </p:grpSpPr>
          <p:pic>
            <p:nvPicPr>
              <p:cNvPr id="543748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508104" y="3356992"/>
                <a:ext cx="3024336" cy="6677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3749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436096" y="4077072"/>
                <a:ext cx="3096344" cy="634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3750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716016" y="4797153"/>
                <a:ext cx="2520280" cy="6284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5437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5919539"/>
            <a:ext cx="2264362" cy="46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74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40552" y="1844824"/>
            <a:ext cx="3886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文字方塊 17"/>
          <p:cNvSpPr txBox="1"/>
          <p:nvPr/>
        </p:nvSpPr>
        <p:spPr>
          <a:xfrm>
            <a:off x="4865204" y="1438302"/>
            <a:ext cx="23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Single-beam potential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72417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4048" y="1844824"/>
            <a:ext cx="38371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05" y="2449993"/>
            <a:ext cx="3895695" cy="287400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30733"/>
            <a:ext cx="4035529" cy="2975415"/>
          </a:xfrm>
          <a:prstGeom prst="rect">
            <a:avLst/>
          </a:prstGeom>
        </p:spPr>
      </p:pic>
      <p:sp>
        <p:nvSpPr>
          <p:cNvPr id="9" name="Text Box 1129"/>
          <p:cNvSpPr txBox="1">
            <a:spLocks noChangeArrowheads="1"/>
          </p:cNvSpPr>
          <p:nvPr/>
        </p:nvSpPr>
        <p:spPr bwMode="auto">
          <a:xfrm>
            <a:off x="0" y="23414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Dipole trap engineering</a:t>
            </a:r>
            <a:endParaRPr lang="en-US" altLang="zh-TW" sz="3200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7584" y="1232971"/>
            <a:ext cx="6916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Aspect ratio (</a:t>
            </a:r>
            <a:r>
              <a:rPr lang="el-GR" altLang="zh-TW" sz="2000" i="1" dirty="0" smtClean="0">
                <a:latin typeface="Times New Roman" panose="02020603050405020304" pitchFamily="18" charset="0"/>
                <a:ea typeface="標楷體" pitchFamily="65" charset="-120"/>
                <a:cs typeface="Times New Roman" pitchFamily="18" charset="0"/>
              </a:rPr>
              <a:t>γ</a:t>
            </a:r>
            <a:r>
              <a:rPr lang="en-US" altLang="zh-TW" sz="2000" i="1" baseline="-250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xz</a:t>
            </a:r>
            <a:r>
              <a:rPr lang="en-US" altLang="zh-TW" i="1" baseline="-25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i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el-GR" altLang="zh-TW" i="1" dirty="0" smtClean="0">
                <a:latin typeface="Times New Roman" panose="02020603050405020304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l-GR" altLang="zh-TW" sz="2000" i="1" dirty="0" smtClean="0">
                <a:latin typeface="Times New Roman" panose="02020603050405020304" pitchFamily="18" charset="0"/>
                <a:ea typeface="標楷體" pitchFamily="65" charset="-120"/>
                <a:cs typeface="Times New Roman" pitchFamily="18" charset="0"/>
              </a:rPr>
              <a:t>γ</a:t>
            </a:r>
            <a:r>
              <a:rPr lang="en-US" altLang="zh-TW" sz="2000" i="1" baseline="-250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yz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is insensitive to </a:t>
            </a:r>
            <a:r>
              <a:rPr lang="el-GR" altLang="zh-TW" i="1" dirty="0" smtClean="0">
                <a:latin typeface="Times New Roman" panose="02020603050405020304" pitchFamily="18" charset="0"/>
                <a:ea typeface="標楷體" pitchFamily="65" charset="-120"/>
                <a:cs typeface="Times New Roman" pitchFamily="18" charset="0"/>
              </a:rPr>
              <a:t>λ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when 2</a:t>
            </a:r>
            <a:r>
              <a:rPr lang="el-GR" altLang="zh-TW" i="1" dirty="0" smtClean="0">
                <a:latin typeface="Times New Roman" panose="02020603050405020304" pitchFamily="18" charset="0"/>
                <a:ea typeface="標楷體" pitchFamily="65" charset="-120"/>
                <a:cs typeface="Times New Roman" pitchFamily="18" charset="0"/>
              </a:rPr>
              <a:t>θ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&gt; 10°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3419872" y="3501008"/>
            <a:ext cx="0" cy="136815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851920" y="3501008"/>
            <a:ext cx="0" cy="136815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56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5710520"/>
            <a:ext cx="1724025" cy="632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直線單箭頭接點 13"/>
          <p:cNvCxnSpPr/>
          <p:nvPr/>
        </p:nvCxnSpPr>
        <p:spPr>
          <a:xfrm>
            <a:off x="3563888" y="3645024"/>
            <a:ext cx="0" cy="502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5" name="Text Box 1129"/>
          <p:cNvSpPr txBox="1">
            <a:spLocks noChangeArrowheads="1"/>
          </p:cNvSpPr>
          <p:nvPr/>
        </p:nvSpPr>
        <p:spPr bwMode="auto">
          <a:xfrm>
            <a:off x="0" y="260648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Simple Loading Model  </a:t>
            </a:r>
            <a:endParaRPr lang="en-US" altLang="zh-TW" sz="3200" dirty="0">
              <a:latin typeface="+mj-lt"/>
            </a:endParaRPr>
          </a:p>
        </p:txBody>
      </p:sp>
      <p:pic>
        <p:nvPicPr>
          <p:cNvPr id="284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6313" y="2321958"/>
            <a:ext cx="3324821" cy="55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4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7065" y="4345961"/>
            <a:ext cx="3972267" cy="59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群組 16"/>
          <p:cNvGrpSpPr/>
          <p:nvPr/>
        </p:nvGrpSpPr>
        <p:grpSpPr>
          <a:xfrm>
            <a:off x="928934" y="4170255"/>
            <a:ext cx="2338454" cy="745939"/>
            <a:chOff x="4283968" y="4797152"/>
            <a:chExt cx="2448919" cy="769635"/>
          </a:xfrm>
        </p:grpSpPr>
        <p:sp>
          <p:nvSpPr>
            <p:cNvPr id="10" name="文字方塊 9"/>
            <p:cNvSpPr txBox="1"/>
            <p:nvPr/>
          </p:nvSpPr>
          <p:spPr>
            <a:xfrm>
              <a:off x="4283968" y="4797152"/>
              <a:ext cx="2016224" cy="381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Cutoff</a:t>
              </a:r>
              <a:r>
                <a:rPr lang="zh-TW" altLang="en-US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Velocity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28467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50512" y="5250311"/>
              <a:ext cx="2382375" cy="316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2520" y="4530079"/>
            <a:ext cx="3672409" cy="10032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5531760"/>
            <a:ext cx="4097261" cy="774255"/>
          </a:xfrm>
          <a:prstGeom prst="rect">
            <a:avLst/>
          </a:prstGeom>
        </p:spPr>
      </p:pic>
      <p:grpSp>
        <p:nvGrpSpPr>
          <p:cNvPr id="8" name="群組 18"/>
          <p:cNvGrpSpPr/>
          <p:nvPr/>
        </p:nvGrpSpPr>
        <p:grpSpPr>
          <a:xfrm>
            <a:off x="9270776" y="40774"/>
            <a:ext cx="4860032" cy="1453105"/>
            <a:chOff x="0" y="1163383"/>
            <a:chExt cx="4860032" cy="1453105"/>
          </a:xfrm>
        </p:grpSpPr>
        <p:pic>
          <p:nvPicPr>
            <p:cNvPr id="11" name="圖片 10" descr="KTiming1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340768"/>
              <a:ext cx="4320480" cy="974743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3131425" y="2247156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MOT Off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131840" y="1163383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ODT On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422913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553" y="1473650"/>
            <a:ext cx="3344840" cy="245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文字方塊 18"/>
          <p:cNvSpPr txBox="1"/>
          <p:nvPr/>
        </p:nvSpPr>
        <p:spPr>
          <a:xfrm>
            <a:off x="9443036" y="1749573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Maxwell </a:t>
            </a:r>
            <a:r>
              <a:rPr lang="en-US" altLang="zh-TW" b="1" dirty="0" err="1" smtClean="0">
                <a:latin typeface="Times New Roman" pitchFamily="18" charset="0"/>
                <a:cs typeface="Times New Roman" pitchFamily="18" charset="0"/>
              </a:rPr>
              <a:t>Boltzman</a:t>
            </a:r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 Distribution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22914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6327" y="1484784"/>
            <a:ext cx="2813745" cy="243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文字方塊 20"/>
          <p:cNvSpPr txBox="1"/>
          <p:nvPr/>
        </p:nvSpPr>
        <p:spPr>
          <a:xfrm>
            <a:off x="2195736" y="1768360"/>
            <a:ext cx="129614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Times New Roman" pitchFamily="18" charset="0"/>
                <a:cs typeface="Times New Roman" pitchFamily="18" charset="0"/>
              </a:rPr>
              <a:t>Cutoff</a:t>
            </a:r>
            <a:r>
              <a:rPr lang="zh-TW" altLang="en-US" sz="12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z="1200" b="1" dirty="0" smtClean="0">
                <a:latin typeface="Times New Roman" pitchFamily="18" charset="0"/>
                <a:cs typeface="Times New Roman" pitchFamily="18" charset="0"/>
              </a:rPr>
              <a:t>Velocity</a:t>
            </a:r>
            <a:endParaRPr lang="zh-TW" alt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828584" y="4171953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MOT  Density Distribution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683568" y="5229200"/>
            <a:ext cx="1440160" cy="1440160"/>
            <a:chOff x="827584" y="5229200"/>
            <a:chExt cx="1440160" cy="1440160"/>
          </a:xfrm>
        </p:grpSpPr>
        <p:pic>
          <p:nvPicPr>
            <p:cNvPr id="24" name="Picture 3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5301208"/>
              <a:ext cx="1224136" cy="1259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827584" y="5229200"/>
              <a:ext cx="576064" cy="144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5" name="Text Box 1129"/>
          <p:cNvSpPr txBox="1">
            <a:spLocks noChangeArrowheads="1"/>
          </p:cNvSpPr>
          <p:nvPr/>
        </p:nvSpPr>
        <p:spPr bwMode="auto">
          <a:xfrm>
            <a:off x="2892" y="18864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Number of atoms in the dimple region </a:t>
            </a:r>
            <a:endParaRPr lang="en-US" altLang="zh-TW" sz="3200" dirty="0">
              <a:latin typeface="+mj-lt"/>
            </a:endParaRPr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5201" y="4447442"/>
            <a:ext cx="4032448" cy="60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圖片 6" descr="PotentialProfi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1412776"/>
            <a:ext cx="3528392" cy="2601320"/>
          </a:xfrm>
          <a:prstGeom prst="rect">
            <a:avLst/>
          </a:prstGeom>
        </p:spPr>
      </p:pic>
      <p:pic>
        <p:nvPicPr>
          <p:cNvPr id="8" name="圖片 7" descr="N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070" y="4014096"/>
            <a:ext cx="3515898" cy="2592288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932040" y="134076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b="1" dirty="0" err="1" smtClean="0">
                <a:latin typeface="Times New Roman" pitchFamily="18" charset="0"/>
                <a:cs typeface="Times New Roman" pitchFamily="18" charset="0"/>
              </a:rPr>
              <a:t>Rb</a:t>
            </a:r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 &amp; </a:t>
            </a:r>
            <a:r>
              <a:rPr lang="en-US" altLang="zh-TW" b="1" dirty="0" err="1" smtClean="0">
                <a:latin typeface="Times New Roman" pitchFamily="18" charset="0"/>
                <a:cs typeface="Times New Roman" pitchFamily="18" charset="0"/>
              </a:rPr>
              <a:t>Nd:YAG</a:t>
            </a:r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 ODT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4716016" y="1844824"/>
            <a:ext cx="4032448" cy="1800200"/>
            <a:chOff x="4788024" y="1691516"/>
            <a:chExt cx="4032448" cy="1800200"/>
          </a:xfrm>
        </p:grpSpPr>
        <p:pic>
          <p:nvPicPr>
            <p:cNvPr id="12" name="Picture 4" descr="C:\Users\CYHuang\Desktop\My AMO seminar\Two Normal Beam\Two_Normal_Beam.gif"/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1691516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:\Users\CYHuang\Desktop\My AMO seminar\Two Cross Beam\Two_Cross_Beam.gif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1700808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字方塊 14"/>
            <p:cNvSpPr txBox="1"/>
            <p:nvPr/>
          </p:nvSpPr>
          <p:spPr>
            <a:xfrm>
              <a:off x="6444208" y="312238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Huang et. al, 2017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Rectangle 1"/>
            <p:cNvSpPr>
              <a:spLocks noChangeArrowheads="1"/>
            </p:cNvSpPr>
            <p:nvPr/>
          </p:nvSpPr>
          <p:spPr bwMode="auto">
            <a:xfrm>
              <a:off x="6084168" y="2863969"/>
              <a:ext cx="115212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2X ODT (10</a:t>
              </a:r>
              <a:r>
                <a:rPr kumimoji="1" lang="en-US" altLang="zh-TW" sz="1200" b="0" i="0" u="none" strike="noStrike" cap="none" normalizeH="0" baseline="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0</a:t>
              </a:r>
              <a:r>
                <a:rPr kumimoji="1" lang="en-US" altLang="zh-TW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)</a:t>
              </a:r>
              <a:endPara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19" name="Rectangle 1"/>
            <p:cNvSpPr>
              <a:spLocks noChangeArrowheads="1"/>
            </p:cNvSpPr>
            <p:nvPr/>
          </p:nvSpPr>
          <p:spPr bwMode="auto">
            <a:xfrm>
              <a:off x="7128792" y="2852936"/>
              <a:ext cx="169168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2X ODT (10</a:t>
              </a:r>
              <a:r>
                <a:rPr kumimoji="1" lang="en-US" altLang="zh-TW" sz="1200" b="0" i="0" u="none" strike="noStrike" cap="none" normalizeH="0" baseline="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0</a:t>
              </a:r>
              <a:r>
                <a:rPr kumimoji="1" lang="en-US" altLang="zh-TW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) + dimple</a:t>
              </a:r>
              <a:endPara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67544" y="910461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High center fraction benefit for evaporation cooling</a:t>
            </a:r>
          </a:p>
        </p:txBody>
      </p:sp>
      <p:pic>
        <p:nvPicPr>
          <p:cNvPr id="569345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8024" y="5085185"/>
            <a:ext cx="146549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905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60033" y="6093297"/>
            <a:ext cx="1368151" cy="28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44824"/>
            <a:ext cx="1152128" cy="1152128"/>
          </a:xfrm>
          <a:prstGeom prst="rect">
            <a:avLst/>
          </a:prstGeom>
        </p:spPr>
      </p:pic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4860032" y="2996952"/>
            <a:ext cx="11521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2X ODT (90</a:t>
            </a:r>
            <a:r>
              <a:rPr kumimoji="1" lang="en-US" altLang="zh-TW" sz="1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0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)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4333446" cy="3245148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26" y="1988840"/>
            <a:ext cx="4444974" cy="3256564"/>
          </a:xfrm>
          <a:prstGeom prst="rect">
            <a:avLst/>
          </a:prstGeom>
        </p:spPr>
      </p:pic>
      <p:sp>
        <p:nvSpPr>
          <p:cNvPr id="10" name="Text Box 1129"/>
          <p:cNvSpPr txBox="1">
            <a:spLocks noChangeArrowheads="1"/>
          </p:cNvSpPr>
          <p:nvPr/>
        </p:nvSpPr>
        <p:spPr bwMode="auto">
          <a:xfrm>
            <a:off x="107504" y="191542"/>
            <a:ext cx="934098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Atom number and temperature in the center before and after free evaporation  </a:t>
            </a:r>
            <a:endParaRPr lang="en-US" altLang="zh-TW" sz="3200" dirty="0">
              <a:latin typeface="+mj-l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55576" y="53732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N: 2x10</a:t>
            </a:r>
            <a:r>
              <a:rPr lang="en-US" altLang="zh-TW" baseline="30000" dirty="0" smtClean="0">
                <a:latin typeface="Times New Roman" pitchFamily="18" charset="0"/>
                <a:cs typeface="Times New Roman" pitchFamily="18" charset="0"/>
              </a:rPr>
              <a:t>8 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5576" y="5733256"/>
            <a:ext cx="1360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baseline="-25000" dirty="0" smtClean="0">
                <a:latin typeface="Times New Roman" pitchFamily="18" charset="0"/>
                <a:cs typeface="Times New Roman" pitchFamily="18" charset="0"/>
              </a:rPr>
              <a:t>MOT 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= 30</a:t>
            </a:r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5576" y="6093296"/>
            <a:ext cx="1450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baseline="-25000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= 10</a:t>
            </a:r>
            <a:r>
              <a:rPr lang="en-US" altLang="zh-TW" baseline="30000" dirty="0" smtClean="0"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cm</a:t>
            </a:r>
            <a:r>
              <a:rPr lang="en-US" altLang="zh-TW" baseline="30000" dirty="0" smtClean="0">
                <a:latin typeface="Times New Roman" pitchFamily="18" charset="0"/>
                <a:cs typeface="Times New Roman" pitchFamily="18" charset="0"/>
              </a:rPr>
              <a:t>-3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67544" y="126876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-Power limited: 10W per beam 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02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74" y="1235898"/>
            <a:ext cx="3591931" cy="263907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56717"/>
            <a:ext cx="3702551" cy="26503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9971"/>
            <a:ext cx="3685848" cy="266962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87" y="4622676"/>
            <a:ext cx="3875720" cy="1518442"/>
          </a:xfrm>
          <a:prstGeom prst="rect">
            <a:avLst/>
          </a:prstGeom>
        </p:spPr>
      </p:pic>
      <p:sp>
        <p:nvSpPr>
          <p:cNvPr id="10" name="Text Box 1129"/>
          <p:cNvSpPr txBox="1">
            <a:spLocks noChangeArrowheads="1"/>
          </p:cNvSpPr>
          <p:nvPr/>
        </p:nvSpPr>
        <p:spPr bwMode="auto">
          <a:xfrm>
            <a:off x="0" y="321776"/>
            <a:ext cx="91285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Simulation of cloud properties  </a:t>
            </a:r>
            <a:endParaRPr lang="en-US" altLang="zh-TW" sz="3200" dirty="0">
              <a:latin typeface="+mj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08104" y="429309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Power : 10 W/beam 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306178" name="Picture 2" descr="C:\Users\gbliao\Desktop\Thesis170427\Chapter3\BestEta_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2577645"/>
            <a:ext cx="4083923" cy="2880320"/>
          </a:xfrm>
          <a:prstGeom prst="rect">
            <a:avLst/>
          </a:prstGeom>
          <a:noFill/>
        </p:spPr>
      </p:pic>
      <p:pic>
        <p:nvPicPr>
          <p:cNvPr id="306179" name="Picture 3" descr="C:\Users\gbliao\Desktop\Thesis170427\Chapter3\BestEta_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505637"/>
            <a:ext cx="4189900" cy="2952328"/>
          </a:xfrm>
          <a:prstGeom prst="rect">
            <a:avLst/>
          </a:prstGeom>
          <a:noFill/>
        </p:spPr>
      </p:pic>
      <p:sp>
        <p:nvSpPr>
          <p:cNvPr id="5" name="Text Box 1129"/>
          <p:cNvSpPr txBox="1">
            <a:spLocks noChangeArrowheads="1"/>
          </p:cNvSpPr>
          <p:nvPr/>
        </p:nvSpPr>
        <p:spPr bwMode="auto">
          <a:xfrm>
            <a:off x="0" y="33265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Optimization condition</a:t>
            </a:r>
            <a:endParaRPr lang="en-US" altLang="zh-TW" sz="3200" dirty="0"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997291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</a:t>
            </a:r>
            <a:r>
              <a:rPr lang="en-US" altLang="zh-TW" dirty="0" smtClean="0"/>
              <a:t>Best Phase Space Density from 5W to 100W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cs typeface="Times New Roman" pitchFamily="18" charset="0"/>
              </a:rPr>
              <a:t>Dipole laser system</a:t>
            </a:r>
            <a:endParaRPr lang="zh-TW" altLang="en-US" sz="3200" dirty="0">
              <a:cs typeface="Times New Roman" pitchFamily="18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907704" y="1268760"/>
            <a:ext cx="5672719" cy="4639078"/>
            <a:chOff x="1907704" y="1268760"/>
            <a:chExt cx="5672719" cy="4639078"/>
          </a:xfrm>
        </p:grpSpPr>
        <p:pic>
          <p:nvPicPr>
            <p:cNvPr id="11" name="圖片 10" descr="ODTSetup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7704" y="1268760"/>
              <a:ext cx="5672719" cy="4639078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3563888" y="1844824"/>
              <a:ext cx="720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 smtClean="0"/>
                <a:t>MOT</a:t>
              </a:r>
              <a:endParaRPr lang="zh-TW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19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E50622-1CFD-4ED1-8CFC-F2F8446F749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" name="群組 5"/>
          <p:cNvGrpSpPr/>
          <p:nvPr/>
        </p:nvGrpSpPr>
        <p:grpSpPr>
          <a:xfrm>
            <a:off x="1115616" y="1258527"/>
            <a:ext cx="3341061" cy="4510433"/>
            <a:chOff x="4499992" y="346335"/>
            <a:chExt cx="4094745" cy="5734586"/>
          </a:xfrm>
        </p:grpSpPr>
        <p:grpSp>
          <p:nvGrpSpPr>
            <p:cNvPr id="3" name="群組 6"/>
            <p:cNvGrpSpPr/>
            <p:nvPr/>
          </p:nvGrpSpPr>
          <p:grpSpPr>
            <a:xfrm>
              <a:off x="6794537" y="346335"/>
              <a:ext cx="1800200" cy="5619209"/>
              <a:chOff x="7192422" y="362369"/>
              <a:chExt cx="1800200" cy="5619209"/>
            </a:xfrm>
          </p:grpSpPr>
          <p:grpSp>
            <p:nvGrpSpPr>
              <p:cNvPr id="5" name="群組 15"/>
              <p:cNvGrpSpPr/>
              <p:nvPr/>
            </p:nvGrpSpPr>
            <p:grpSpPr>
              <a:xfrm rot="278926">
                <a:off x="7460419" y="377088"/>
                <a:ext cx="309836" cy="5604490"/>
                <a:chOff x="26708323" y="6259997"/>
                <a:chExt cx="109729" cy="5862357"/>
              </a:xfrm>
            </p:grpSpPr>
            <p:sp>
              <p:nvSpPr>
                <p:cNvPr id="22" name="AutoShape 13"/>
                <p:cNvSpPr>
                  <a:spLocks noChangeArrowheads="1"/>
                </p:cNvSpPr>
                <p:nvPr/>
              </p:nvSpPr>
              <p:spPr bwMode="auto">
                <a:xfrm rot="16200000">
                  <a:off x="25276573" y="10580876"/>
                  <a:ext cx="2973229" cy="109728"/>
                </a:xfrm>
                <a:prstGeom prst="homePlate">
                  <a:avLst>
                    <a:gd name="adj" fmla="val 988819"/>
                  </a:avLst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noFill/>
                  <a:miter lim="800000"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AutoShape 13"/>
                <p:cNvSpPr>
                  <a:spLocks noChangeArrowheads="1"/>
                </p:cNvSpPr>
                <p:nvPr/>
              </p:nvSpPr>
              <p:spPr bwMode="auto">
                <a:xfrm rot="5400000">
                  <a:off x="25276572" y="7691748"/>
                  <a:ext cx="2973229" cy="109728"/>
                </a:xfrm>
                <a:prstGeom prst="homePlate">
                  <a:avLst>
                    <a:gd name="adj" fmla="val 988819"/>
                  </a:avLst>
                </a:prstGeom>
                <a:gradFill flip="none" rotWithShape="1">
                  <a:gsLst>
                    <a:gs pos="0">
                      <a:srgbClr val="3366FF">
                        <a:tint val="66000"/>
                        <a:satMod val="160000"/>
                      </a:srgbClr>
                    </a:gs>
                    <a:gs pos="50000">
                      <a:srgbClr val="3366FF">
                        <a:tint val="44500"/>
                        <a:satMod val="160000"/>
                      </a:srgbClr>
                    </a:gs>
                    <a:gs pos="100000">
                      <a:srgbClr val="3366FF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noFill/>
                  <a:miter lim="800000"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群組 16"/>
              <p:cNvGrpSpPr/>
              <p:nvPr/>
            </p:nvGrpSpPr>
            <p:grpSpPr>
              <a:xfrm rot="21345592">
                <a:off x="7452709" y="362369"/>
                <a:ext cx="309834" cy="5604248"/>
                <a:chOff x="26708399" y="6325281"/>
                <a:chExt cx="109728" cy="5862358"/>
              </a:xfrm>
            </p:grpSpPr>
            <p:sp>
              <p:nvSpPr>
                <p:cNvPr id="20" name="AutoShape 13"/>
                <p:cNvSpPr>
                  <a:spLocks noChangeArrowheads="1"/>
                </p:cNvSpPr>
                <p:nvPr/>
              </p:nvSpPr>
              <p:spPr bwMode="auto">
                <a:xfrm rot="16200000">
                  <a:off x="25276649" y="10646162"/>
                  <a:ext cx="2973227" cy="109728"/>
                </a:xfrm>
                <a:prstGeom prst="homePlate">
                  <a:avLst>
                    <a:gd name="adj" fmla="val 988819"/>
                  </a:avLst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noFill/>
                  <a:miter lim="800000"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AutoShape 13"/>
                <p:cNvSpPr>
                  <a:spLocks noChangeArrowheads="1"/>
                </p:cNvSpPr>
                <p:nvPr/>
              </p:nvSpPr>
              <p:spPr bwMode="auto">
                <a:xfrm rot="5400000">
                  <a:off x="25276649" y="7757031"/>
                  <a:ext cx="2973228" cy="109728"/>
                </a:xfrm>
                <a:prstGeom prst="homePlate">
                  <a:avLst>
                    <a:gd name="adj" fmla="val 988819"/>
                  </a:avLst>
                </a:prstGeom>
                <a:gradFill flip="none" rotWithShape="1">
                  <a:gsLst>
                    <a:gs pos="0">
                      <a:srgbClr val="3366FF">
                        <a:tint val="66000"/>
                        <a:satMod val="160000"/>
                      </a:srgbClr>
                    </a:gs>
                    <a:gs pos="50000">
                      <a:srgbClr val="3366FF">
                        <a:tint val="44500"/>
                        <a:satMod val="160000"/>
                      </a:srgbClr>
                    </a:gs>
                    <a:gs pos="100000">
                      <a:srgbClr val="3366FF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noFill/>
                  <a:miter lim="800000"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8" name="圖片 17"/>
              <p:cNvPicPr>
                <a:picLocks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27" t="11290" r="11345" b="13695"/>
              <a:stretch/>
            </p:blipFill>
            <p:spPr>
              <a:xfrm rot="16200000">
                <a:off x="6292320" y="3030859"/>
                <a:ext cx="4680524" cy="720081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98" t="3608" r="47502" b="8650"/>
              <a:stretch/>
            </p:blipFill>
            <p:spPr>
              <a:xfrm>
                <a:off x="7192422" y="1052735"/>
                <a:ext cx="864097" cy="4608513"/>
              </a:xfrm>
              <a:prstGeom prst="rect">
                <a:avLst/>
              </a:prstGeom>
            </p:spPr>
          </p:pic>
        </p:grpSp>
        <p:grpSp>
          <p:nvGrpSpPr>
            <p:cNvPr id="7" name="群組 7"/>
            <p:cNvGrpSpPr/>
            <p:nvPr/>
          </p:nvGrpSpPr>
          <p:grpSpPr>
            <a:xfrm>
              <a:off x="4499992" y="476672"/>
              <a:ext cx="1840196" cy="5604249"/>
              <a:chOff x="4555340" y="336441"/>
              <a:chExt cx="1840196" cy="5604249"/>
            </a:xfrm>
          </p:grpSpPr>
          <p:grpSp>
            <p:nvGrpSpPr>
              <p:cNvPr id="8" name="群組 10"/>
              <p:cNvGrpSpPr/>
              <p:nvPr/>
            </p:nvGrpSpPr>
            <p:grpSpPr>
              <a:xfrm rot="21345592">
                <a:off x="4832471" y="336441"/>
                <a:ext cx="309834" cy="5604249"/>
                <a:chOff x="26571303" y="6294135"/>
                <a:chExt cx="109728" cy="5862359"/>
              </a:xfrm>
            </p:grpSpPr>
            <p:sp>
              <p:nvSpPr>
                <p:cNvPr id="14" name="AutoShape 13"/>
                <p:cNvSpPr>
                  <a:spLocks noChangeArrowheads="1"/>
                </p:cNvSpPr>
                <p:nvPr/>
              </p:nvSpPr>
              <p:spPr bwMode="auto">
                <a:xfrm rot="16200000">
                  <a:off x="25139553" y="10615016"/>
                  <a:ext cx="2973228" cy="109728"/>
                </a:xfrm>
                <a:prstGeom prst="homePlate">
                  <a:avLst>
                    <a:gd name="adj" fmla="val 988819"/>
                  </a:avLst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12700">
                  <a:noFill/>
                  <a:miter lim="800000"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AutoShape 13"/>
                <p:cNvSpPr>
                  <a:spLocks noChangeArrowheads="1"/>
                </p:cNvSpPr>
                <p:nvPr/>
              </p:nvSpPr>
              <p:spPr bwMode="auto">
                <a:xfrm rot="5400000">
                  <a:off x="25139553" y="7725885"/>
                  <a:ext cx="2973228" cy="109728"/>
                </a:xfrm>
                <a:prstGeom prst="homePlate">
                  <a:avLst>
                    <a:gd name="adj" fmla="val 988819"/>
                  </a:avLst>
                </a:prstGeom>
                <a:gradFill flip="none" rotWithShape="1">
                  <a:gsLst>
                    <a:gs pos="0">
                      <a:srgbClr val="3366FF">
                        <a:tint val="66000"/>
                        <a:satMod val="160000"/>
                      </a:srgbClr>
                    </a:gs>
                    <a:gs pos="50000">
                      <a:srgbClr val="3366FF">
                        <a:tint val="44500"/>
                        <a:satMod val="160000"/>
                      </a:srgbClr>
                    </a:gs>
                    <a:gs pos="100000">
                      <a:srgbClr val="3366FF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noFill/>
                  <a:miter lim="800000"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84" t="7752" r="46228" b="11608"/>
              <a:stretch/>
            </p:blipFill>
            <p:spPr>
              <a:xfrm>
                <a:off x="4555340" y="908720"/>
                <a:ext cx="864096" cy="4608512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28" t="11978" r="10895" b="15112"/>
              <a:stretch/>
            </p:blipFill>
            <p:spPr>
              <a:xfrm rot="16200000">
                <a:off x="3594279" y="2751107"/>
                <a:ext cx="4658136" cy="944379"/>
              </a:xfrm>
              <a:prstGeom prst="rect">
                <a:avLst/>
              </a:prstGeom>
            </p:spPr>
          </p:pic>
        </p:grpSp>
      </p:grpSp>
      <p:sp>
        <p:nvSpPr>
          <p:cNvPr id="24" name="文字方塊 23"/>
          <p:cNvSpPr txBox="1"/>
          <p:nvPr/>
        </p:nvSpPr>
        <p:spPr>
          <a:xfrm>
            <a:off x="528948" y="5798145"/>
            <a:ext cx="232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2.3×10</a:t>
            </a:r>
            <a:r>
              <a:rPr kumimoji="0" lang="en-US" altLang="zh-TW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kumimoji="0" lang="en-US" altLang="zh-TW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120 </a:t>
            </a:r>
            <a:r>
              <a:rPr kumimoji="0" lang="el-GR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μ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785039" y="5807005"/>
            <a:ext cx="241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N= 1.3×10</a:t>
            </a:r>
            <a:r>
              <a:rPr kumimoji="0" lang="en-US" altLang="zh-TW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6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kumimoji="0" lang="en-US" altLang="zh-TW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240</a:t>
            </a:r>
            <a:r>
              <a:rPr kumimoji="0" lang="el-GR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 </a:t>
            </a:r>
            <a:r>
              <a:rPr kumimoji="0" lang="el-GR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μ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K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9" name="群組 22"/>
          <p:cNvGrpSpPr/>
          <p:nvPr/>
        </p:nvGrpSpPr>
        <p:grpSpPr>
          <a:xfrm>
            <a:off x="5377230" y="908720"/>
            <a:ext cx="2304256" cy="5862358"/>
            <a:chOff x="1258874" y="1018890"/>
            <a:chExt cx="2304256" cy="5862358"/>
          </a:xfrm>
        </p:grpSpPr>
        <p:sp>
          <p:nvSpPr>
            <p:cNvPr id="27" name="AutoShape 13"/>
            <p:cNvSpPr>
              <a:spLocks noChangeArrowheads="1"/>
            </p:cNvSpPr>
            <p:nvPr/>
          </p:nvSpPr>
          <p:spPr bwMode="auto">
            <a:xfrm rot="-5400000">
              <a:off x="924388" y="4242506"/>
              <a:ext cx="2973228" cy="2304256"/>
            </a:xfrm>
            <a:prstGeom prst="homePlate">
              <a:avLst>
                <a:gd name="adj" fmla="val 988819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noFill/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8" name="AutoShape 13"/>
            <p:cNvSpPr>
              <a:spLocks noChangeArrowheads="1"/>
            </p:cNvSpPr>
            <p:nvPr/>
          </p:nvSpPr>
          <p:spPr bwMode="auto">
            <a:xfrm rot="5400000">
              <a:off x="924388" y="1353376"/>
              <a:ext cx="2973228" cy="2304256"/>
            </a:xfrm>
            <a:prstGeom prst="homePlate">
              <a:avLst>
                <a:gd name="adj" fmla="val 988819"/>
              </a:avLst>
            </a:prstGeom>
            <a:gradFill flip="none" rotWithShape="1">
              <a:gsLst>
                <a:gs pos="0">
                  <a:srgbClr val="3366FF">
                    <a:tint val="66000"/>
                    <a:satMod val="160000"/>
                  </a:srgbClr>
                </a:gs>
                <a:gs pos="50000">
                  <a:srgbClr val="3366FF">
                    <a:tint val="44500"/>
                    <a:satMod val="160000"/>
                  </a:srgbClr>
                </a:gs>
                <a:gs pos="100000">
                  <a:srgbClr val="3366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noFill/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7010259" y="1624438"/>
            <a:ext cx="2105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</a:t>
            </a:r>
            <a:r>
              <a:rPr kumimoji="0" lang="en-US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laser</a:t>
            </a:r>
          </a:p>
        </p:txBody>
      </p:sp>
      <p:pic>
        <p:nvPicPr>
          <p:cNvPr id="32" name="Picture 20" descr="Picture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72" y="1841143"/>
            <a:ext cx="960287" cy="35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7" t="11290" r="11345" b="13695"/>
          <a:stretch/>
        </p:blipFill>
        <p:spPr>
          <a:xfrm rot="16200000">
            <a:off x="5696980" y="3244722"/>
            <a:ext cx="3557575" cy="817200"/>
          </a:xfrm>
          <a:prstGeom prst="rect">
            <a:avLst/>
          </a:prstGeom>
        </p:spPr>
      </p:pic>
      <p:sp>
        <p:nvSpPr>
          <p:cNvPr id="35" name="標題 2"/>
          <p:cNvSpPr>
            <a:spLocks noGrp="1"/>
          </p:cNvSpPr>
          <p:nvPr>
            <p:ph type="title"/>
          </p:nvPr>
        </p:nvSpPr>
        <p:spPr>
          <a:xfrm>
            <a:off x="0" y="107921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>
                <a:ea typeface="+mn-ea"/>
                <a:cs typeface="+mn-cs"/>
              </a:rPr>
              <a:t>Optical Trap: </a:t>
            </a:r>
            <a:r>
              <a:rPr lang="en-US" altLang="zh-TW" sz="3200" dirty="0" smtClean="0"/>
              <a:t>CO</a:t>
            </a:r>
            <a:r>
              <a:rPr lang="en-US" altLang="zh-TW" sz="3200" baseline="-25000" dirty="0" smtClean="0"/>
              <a:t>2</a:t>
            </a:r>
            <a:r>
              <a:rPr lang="en-US" altLang="zh-TW" sz="3200" dirty="0" smtClean="0">
                <a:ea typeface="+mn-ea"/>
                <a:cs typeface="+mn-cs"/>
              </a:rPr>
              <a:t> </a:t>
            </a:r>
            <a:r>
              <a:rPr lang="en-US" altLang="zh-TW" sz="3200" dirty="0" err="1">
                <a:ea typeface="+mn-ea"/>
                <a:cs typeface="+mn-cs"/>
              </a:rPr>
              <a:t>v.s</a:t>
            </a:r>
            <a:r>
              <a:rPr lang="en-US" altLang="zh-TW" sz="3200" dirty="0">
                <a:ea typeface="+mn-ea"/>
                <a:cs typeface="+mn-cs"/>
              </a:rPr>
              <a:t> </a:t>
            </a:r>
            <a:r>
              <a:rPr lang="en-US" altLang="zh-TW" sz="3200" dirty="0" err="1">
                <a:ea typeface="+mn-ea"/>
                <a:cs typeface="+mn-cs"/>
              </a:rPr>
              <a:t>Nd:YAG</a:t>
            </a:r>
            <a:endParaRPr lang="zh-TW" altLang="en-US" sz="3200" dirty="0">
              <a:ea typeface="+mn-ea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976062" y="5259660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f</a:t>
            </a:r>
            <a:r>
              <a:rPr kumimoji="0" lang="en-US" altLang="zh-TW" sz="1800" b="0" i="1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1800" b="0" i="1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</a:t>
            </a:r>
            <a:r>
              <a:rPr kumimoji="0" lang="en-US" altLang="zh-TW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f</a:t>
            </a:r>
            <a:r>
              <a:rPr kumimoji="0" lang="en-US" altLang="zh-TW" sz="1800" b="0" i="1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800" b="0" i="1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</a:t>
            </a:r>
            <a:r>
              <a:rPr kumimoji="0" lang="en-US" altLang="zh-TW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f</a:t>
            </a:r>
            <a:r>
              <a:rPr kumimoji="0" lang="en-US" altLang="zh-TW" sz="1800" b="0" i="1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1800" b="0" i="1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新細明體" panose="02020500000000000000" pitchFamily="18" charset="-120"/>
                <a:cs typeface="Times New Roman"/>
              </a:rPr>
              <a:t>) 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(2090, 2090, 152) Hz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28496" y="75541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新細明體" panose="02020500000000000000" pitchFamily="18" charset="-120"/>
                <a:cs typeface="Times New Roman" pitchFamily="18" charset="0"/>
              </a:rPr>
              <a:t>Atom Source: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新細明體" panose="02020500000000000000" pitchFamily="18" charset="-120"/>
                <a:cs typeface="Times New Roman" pitchFamily="18" charset="0"/>
              </a:rPr>
              <a:t>K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新細明體" panose="02020500000000000000" pitchFamily="18" charset="-120"/>
              <a:cs typeface="Times New Roman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932040" y="75541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新細明體" panose="02020500000000000000" pitchFamily="18" charset="-120"/>
                <a:cs typeface="Times New Roman" pitchFamily="18" charset="0"/>
              </a:rPr>
              <a:t>Atom Source: </a:t>
            </a:r>
            <a:r>
              <a:rPr kumimoji="0" lang="en-US" altLang="zh-TW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新細明體" panose="02020500000000000000" pitchFamily="18" charset="-120"/>
                <a:cs typeface="Times New Roman" pitchFamily="18" charset="0"/>
              </a:rPr>
              <a:t>Rb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新細明體" panose="02020500000000000000" pitchFamily="18" charset="-120"/>
              <a:cs typeface="Times New Roman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64370" y="6381328"/>
            <a:ext cx="360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f</a:t>
            </a:r>
            <a:r>
              <a:rPr kumimoji="0" lang="en-US" altLang="zh-TW" sz="1800" b="0" i="1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1800" b="0" i="1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</a:t>
            </a:r>
            <a:r>
              <a:rPr kumimoji="0" lang="en-US" altLang="zh-TW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f</a:t>
            </a:r>
            <a:r>
              <a:rPr kumimoji="0" lang="en-US" altLang="zh-TW" sz="1800" b="0" i="1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800" b="0" i="1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</a:t>
            </a:r>
            <a:r>
              <a:rPr kumimoji="0" lang="en-US" altLang="zh-TW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f</a:t>
            </a:r>
            <a:r>
              <a:rPr kumimoji="0" lang="en-US" altLang="zh-TW" sz="1800" b="0" i="1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)= (710,710,50)Hz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323" y="1516716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</a:t>
            </a:r>
            <a:r>
              <a:rPr kumimoji="0" lang="en-US" altLang="zh-TW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90</a:t>
            </a:r>
            <a:r>
              <a:rPr kumimoji="0" lang="el-GR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 </a:t>
            </a:r>
            <a:r>
              <a:rPr kumimoji="0" lang="el-GR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34" name="文字方塊 38"/>
          <p:cNvSpPr txBox="1"/>
          <p:nvPr/>
        </p:nvSpPr>
        <p:spPr>
          <a:xfrm>
            <a:off x="205708" y="6379269"/>
            <a:ext cx="360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f</a:t>
            </a:r>
            <a:r>
              <a:rPr kumimoji="0" lang="en-US" altLang="zh-TW" sz="1800" b="0" i="1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1800" b="0" i="1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</a:t>
            </a:r>
            <a:r>
              <a:rPr kumimoji="0" lang="en-US" altLang="zh-TW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f</a:t>
            </a:r>
            <a:r>
              <a:rPr kumimoji="0" lang="en-US" altLang="zh-TW" sz="1800" b="0" i="1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y</a:t>
            </a:r>
            <a:r>
              <a:rPr kumimoji="0" lang="en-US" altLang="zh-TW" sz="1800" b="0" i="1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</a:t>
            </a:r>
            <a:r>
              <a:rPr kumimoji="0" lang="en-US" altLang="zh-TW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f</a:t>
            </a:r>
            <a:r>
              <a:rPr kumimoji="0" lang="en-US" altLang="zh-TW" sz="1800" b="0" i="1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)= (730, 730, 2)Hz</a:t>
            </a:r>
          </a:p>
        </p:txBody>
      </p:sp>
    </p:spTree>
    <p:extLst>
      <p:ext uri="{BB962C8B-B14F-4D97-AF65-F5344CB8AC3E}">
        <p14:creationId xmlns:p14="http://schemas.microsoft.com/office/powerpoint/2010/main" val="40886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5" name="Text Box 1129"/>
          <p:cNvSpPr txBox="1">
            <a:spLocks noChangeArrowheads="1"/>
          </p:cNvSpPr>
          <p:nvPr/>
        </p:nvSpPr>
        <p:spPr bwMode="auto">
          <a:xfrm>
            <a:off x="0" y="18864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Loading of </a:t>
            </a:r>
            <a:r>
              <a:rPr lang="en-US" altLang="zh-TW" sz="3200" dirty="0" err="1" smtClean="0">
                <a:latin typeface="+mj-lt"/>
              </a:rPr>
              <a:t>Nd:YAG</a:t>
            </a:r>
            <a:r>
              <a:rPr lang="en-US" altLang="zh-TW" sz="3200" dirty="0" smtClean="0">
                <a:latin typeface="+mj-lt"/>
              </a:rPr>
              <a:t> optical dipole trap</a:t>
            </a:r>
            <a:endParaRPr lang="en-US" altLang="zh-TW" sz="3200" dirty="0">
              <a:latin typeface="+mj-lt"/>
            </a:endParaRPr>
          </a:p>
        </p:txBody>
      </p:sp>
      <p:pic>
        <p:nvPicPr>
          <p:cNvPr id="6" name="圖片 5" descr="Kload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988840"/>
            <a:ext cx="4768223" cy="3528392"/>
          </a:xfrm>
          <a:prstGeom prst="rect">
            <a:avLst/>
          </a:prstGeom>
        </p:spPr>
      </p:pic>
      <p:pic>
        <p:nvPicPr>
          <p:cNvPr id="7" name="圖片 6" descr="KTiming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4293096"/>
            <a:ext cx="4320480" cy="974743"/>
          </a:xfrm>
          <a:prstGeom prst="rect">
            <a:avLst/>
          </a:prstGeom>
        </p:spPr>
      </p:pic>
      <p:pic>
        <p:nvPicPr>
          <p:cNvPr id="8" name="圖片 7" descr="KTiming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8024" y="3284984"/>
            <a:ext cx="4320480" cy="878147"/>
          </a:xfrm>
          <a:prstGeom prst="rect">
            <a:avLst/>
          </a:prstGeom>
        </p:spPr>
      </p:pic>
      <p:pic>
        <p:nvPicPr>
          <p:cNvPr id="9" name="圖片 8" descr="KTiming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60032" y="1988840"/>
            <a:ext cx="4248472" cy="122552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812360" y="515719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MOT Off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3" name="Text Box 1129"/>
          <p:cNvSpPr txBox="1">
            <a:spLocks noChangeArrowheads="1"/>
          </p:cNvSpPr>
          <p:nvPr/>
        </p:nvSpPr>
        <p:spPr bwMode="auto">
          <a:xfrm>
            <a:off x="15492" y="14401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spcBef>
                <a:spcPct val="50000"/>
              </a:spcBef>
              <a:defRPr sz="3200">
                <a:latin typeface="+mj-lt"/>
              </a:defRPr>
            </a:lvl1pPr>
          </a:lstStyle>
          <a:p>
            <a:r>
              <a:rPr lang="en-US" altLang="zh-TW" dirty="0" smtClean="0"/>
              <a:t>Motivation</a:t>
            </a:r>
            <a:endParaRPr lang="en-US" altLang="zh-TW" dirty="0"/>
          </a:p>
        </p:txBody>
      </p:sp>
      <p:sp>
        <p:nvSpPr>
          <p:cNvPr id="4" name="Rectangle 3"/>
          <p:cNvSpPr/>
          <p:nvPr/>
        </p:nvSpPr>
        <p:spPr>
          <a:xfrm>
            <a:off x="539552" y="1124744"/>
            <a:ext cx="56920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/>
              <a:t>Potassium quantum gas</a:t>
            </a:r>
            <a:endParaRPr lang="en-US" altLang="zh-TW" sz="2000" b="1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>
                <a:cs typeface="Times New Roman" pitchFamily="18" charset="0"/>
              </a:rPr>
              <a:t>Trapping all spin states: </a:t>
            </a:r>
            <a:endParaRPr lang="en-US" altLang="zh-TW" sz="2000" dirty="0" smtClean="0">
              <a:cs typeface="Times New Roman" pitchFamily="18" charset="0"/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000" baseline="30000" dirty="0" smtClean="0">
                <a:cs typeface="Times New Roman" pitchFamily="18" charset="0"/>
              </a:rPr>
              <a:t>39</a:t>
            </a:r>
            <a:r>
              <a:rPr lang="en-US" altLang="zh-TW" sz="2000" dirty="0" smtClean="0">
                <a:cs typeface="Times New Roman" pitchFamily="18" charset="0"/>
              </a:rPr>
              <a:t>K,</a:t>
            </a:r>
            <a:r>
              <a:rPr lang="en-US" altLang="zh-TW" sz="2000" baseline="30000" dirty="0" smtClean="0">
                <a:cs typeface="Times New Roman" pitchFamily="18" charset="0"/>
              </a:rPr>
              <a:t>41</a:t>
            </a:r>
            <a:r>
              <a:rPr lang="en-US" altLang="zh-TW" sz="2000" dirty="0" smtClean="0">
                <a:cs typeface="Times New Roman" pitchFamily="18" charset="0"/>
              </a:rPr>
              <a:t>K(Spin-1 boson) 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000" baseline="30000" dirty="0" smtClean="0">
                <a:cs typeface="Times New Roman" pitchFamily="18" charset="0"/>
              </a:rPr>
              <a:t>40</a:t>
            </a:r>
            <a:r>
              <a:rPr lang="en-US" altLang="zh-TW" sz="2000" dirty="0" smtClean="0">
                <a:cs typeface="Times New Roman" pitchFamily="18" charset="0"/>
              </a:rPr>
              <a:t>K(Spin-9/2 fermion)</a:t>
            </a:r>
            <a:endParaRPr lang="en-US" altLang="zh-TW" sz="2000" dirty="0"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>
                <a:cs typeface="Times New Roman" pitchFamily="18" charset="0"/>
              </a:rPr>
              <a:t>Spinor condensates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>
                <a:cs typeface="Times New Roman" pitchFamily="18" charset="0"/>
              </a:rPr>
              <a:t>Fermi degenerate </a:t>
            </a:r>
            <a:r>
              <a:rPr lang="en-US" altLang="zh-TW" sz="2000" dirty="0" smtClean="0">
                <a:cs typeface="Times New Roman" pitchFamily="18" charset="0"/>
              </a:rPr>
              <a:t>gas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 smtClean="0">
                <a:cs typeface="Times New Roman" pitchFamily="18" charset="0"/>
              </a:rPr>
              <a:t>Fermi-Bose mixer</a:t>
            </a:r>
            <a:endParaRPr lang="en-US" altLang="zh-TW" sz="2000" dirty="0">
              <a:cs typeface="Times New Roman" pitchFamily="18" charset="0"/>
            </a:endParaRPr>
          </a:p>
          <a:p>
            <a:endParaRPr lang="en-US" altLang="zh-TW" sz="2000" dirty="0"/>
          </a:p>
          <a:p>
            <a:r>
              <a:rPr lang="en-US" altLang="zh-TW" sz="2000" b="1" dirty="0"/>
              <a:t>Tunable </a:t>
            </a:r>
            <a:r>
              <a:rPr lang="en-US" altLang="zh-TW" sz="2000" b="1" dirty="0" smtClean="0"/>
              <a:t>atomic interaction</a:t>
            </a:r>
            <a:endParaRPr lang="en-US" altLang="zh-TW" sz="2000" b="1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 err="1">
                <a:cs typeface="Times New Roman" pitchFamily="18" charset="0"/>
              </a:rPr>
              <a:t>Feshbach</a:t>
            </a:r>
            <a:r>
              <a:rPr lang="en-US" altLang="zh-TW" sz="2000" dirty="0">
                <a:cs typeface="Times New Roman" pitchFamily="18" charset="0"/>
              </a:rPr>
              <a:t> resonance in relatively low B field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>
                <a:cs typeface="Times New Roman" pitchFamily="18" charset="0"/>
              </a:rPr>
              <a:t>Strong-interacting gas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>
                <a:cs typeface="Times New Roman" pitchFamily="18" charset="0"/>
              </a:rPr>
              <a:t>Cold molecule formation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>
                <a:cs typeface="Times New Roman" pitchFamily="18" charset="0"/>
              </a:rPr>
              <a:t>Few-body physics: </a:t>
            </a:r>
            <a:r>
              <a:rPr lang="en-US" altLang="zh-TW" sz="2000" dirty="0" err="1">
                <a:cs typeface="Times New Roman" pitchFamily="18" charset="0"/>
              </a:rPr>
              <a:t>Efimov</a:t>
            </a:r>
            <a:r>
              <a:rPr lang="en-US" altLang="zh-TW" sz="2000" dirty="0">
                <a:cs typeface="Times New Roman" pitchFamily="18" charset="0"/>
              </a:rPr>
              <a:t> states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>
                <a:cs typeface="Times New Roman" pitchFamily="18" charset="0"/>
              </a:rPr>
              <a:t>Quantum simulation (with optical lattice)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4716017" y="1393031"/>
            <a:ext cx="1728191" cy="1710685"/>
            <a:chOff x="5940152" y="1086961"/>
            <a:chExt cx="2405743" cy="2468455"/>
          </a:xfrm>
        </p:grpSpPr>
        <p:grpSp>
          <p:nvGrpSpPr>
            <p:cNvPr id="16" name="群組 15"/>
            <p:cNvGrpSpPr/>
            <p:nvPr/>
          </p:nvGrpSpPr>
          <p:grpSpPr>
            <a:xfrm>
              <a:off x="5940152" y="1124744"/>
              <a:ext cx="2405743" cy="2430672"/>
              <a:chOff x="5940152" y="1124744"/>
              <a:chExt cx="2405743" cy="2430672"/>
            </a:xfrm>
          </p:grpSpPr>
          <p:grpSp>
            <p:nvGrpSpPr>
              <p:cNvPr id="5" name="Group 5"/>
              <p:cNvGrpSpPr>
                <a:grpSpLocks/>
              </p:cNvGrpSpPr>
              <p:nvPr/>
            </p:nvGrpSpPr>
            <p:grpSpPr bwMode="auto">
              <a:xfrm>
                <a:off x="5940152" y="1124744"/>
                <a:ext cx="2404951" cy="1950343"/>
                <a:chOff x="576" y="752"/>
                <a:chExt cx="2054" cy="1904"/>
              </a:xfrm>
            </p:grpSpPr>
            <p:pic>
              <p:nvPicPr>
                <p:cNvPr id="6" name="Picture 6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76" y="752"/>
                  <a:ext cx="1938" cy="19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7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347" y="2050"/>
                  <a:ext cx="923" cy="51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zh-TW" sz="1600" b="1" dirty="0">
                      <a:solidFill>
                        <a:srgbClr val="FFFFFF"/>
                      </a:solidFill>
                      <a:ea typeface="新細明體" pitchFamily="18" charset="-120"/>
                    </a:rPr>
                    <a:t>m</a:t>
                  </a:r>
                  <a:r>
                    <a:rPr kumimoji="1" lang="en-US" altLang="zh-TW" sz="1600" b="1" baseline="-25000" dirty="0">
                      <a:solidFill>
                        <a:srgbClr val="FFFFFF"/>
                      </a:solidFill>
                      <a:ea typeface="新細明體" pitchFamily="18" charset="-120"/>
                    </a:rPr>
                    <a:t>F</a:t>
                  </a:r>
                  <a:r>
                    <a:rPr kumimoji="1" lang="en-US" altLang="zh-TW" sz="1600" b="1" dirty="0">
                      <a:solidFill>
                        <a:srgbClr val="FFFFFF"/>
                      </a:solidFill>
                      <a:ea typeface="新細明體" pitchFamily="18" charset="-120"/>
                    </a:rPr>
                    <a:t> = -1</a:t>
                  </a:r>
                </a:p>
              </p:txBody>
            </p:sp>
            <p:sp>
              <p:nvSpPr>
                <p:cNvPr id="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640" y="1632"/>
                  <a:ext cx="848" cy="51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zh-TW" sz="1600" b="1" dirty="0">
                      <a:solidFill>
                        <a:srgbClr val="FFFFFF"/>
                      </a:solidFill>
                      <a:ea typeface="新細明體" pitchFamily="18" charset="-120"/>
                    </a:rPr>
                    <a:t>m</a:t>
                  </a:r>
                  <a:r>
                    <a:rPr kumimoji="1" lang="en-US" altLang="zh-TW" sz="1600" b="1" baseline="-25000" dirty="0">
                      <a:solidFill>
                        <a:srgbClr val="FFFFFF"/>
                      </a:solidFill>
                      <a:ea typeface="新細明體" pitchFamily="18" charset="-120"/>
                    </a:rPr>
                    <a:t>F</a:t>
                  </a:r>
                  <a:r>
                    <a:rPr kumimoji="1" lang="en-US" altLang="zh-TW" sz="1600" b="1" dirty="0">
                      <a:solidFill>
                        <a:srgbClr val="FFFFFF"/>
                      </a:solidFill>
                      <a:ea typeface="新細明體" pitchFamily="18" charset="-120"/>
                    </a:rPr>
                    <a:t> = 0</a:t>
                  </a:r>
                </a:p>
              </p:txBody>
            </p:sp>
            <p:sp>
              <p:nvSpPr>
                <p:cNvPr id="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782" y="1137"/>
                  <a:ext cx="848" cy="51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zh-TW" sz="1600" b="1" dirty="0">
                      <a:solidFill>
                        <a:srgbClr val="FFFFFF"/>
                      </a:solidFill>
                      <a:ea typeface="新細明體" pitchFamily="18" charset="-120"/>
                    </a:rPr>
                    <a:t>m</a:t>
                  </a:r>
                  <a:r>
                    <a:rPr kumimoji="1" lang="en-US" altLang="zh-TW" sz="1600" b="1" baseline="-25000" dirty="0">
                      <a:solidFill>
                        <a:srgbClr val="FFFFFF"/>
                      </a:solidFill>
                      <a:ea typeface="新細明體" pitchFamily="18" charset="-120"/>
                    </a:rPr>
                    <a:t>F</a:t>
                  </a:r>
                  <a:r>
                    <a:rPr kumimoji="1" lang="en-US" altLang="zh-TW" sz="1600" b="1" dirty="0">
                      <a:solidFill>
                        <a:srgbClr val="FFFFFF"/>
                      </a:solidFill>
                      <a:ea typeface="新細明體" pitchFamily="18" charset="-120"/>
                    </a:rPr>
                    <a:t> = </a:t>
                  </a:r>
                  <a:r>
                    <a:rPr kumimoji="1" lang="en-US" altLang="zh-TW" sz="1600" b="1" dirty="0" smtClean="0">
                      <a:solidFill>
                        <a:srgbClr val="FFFFFF"/>
                      </a:solidFill>
                      <a:ea typeface="新細明體" pitchFamily="18" charset="-120"/>
                    </a:rPr>
                    <a:t>1</a:t>
                  </a:r>
                  <a:endParaRPr kumimoji="1" lang="en-US" altLang="zh-TW" sz="1600" b="1" dirty="0">
                    <a:solidFill>
                      <a:srgbClr val="FFFFFF"/>
                    </a:solidFill>
                    <a:ea typeface="新細明體" pitchFamily="18" charset="-120"/>
                  </a:endParaRPr>
                </a:p>
              </p:txBody>
            </p:sp>
          </p:grpSp>
          <p:sp>
            <p:nvSpPr>
              <p:cNvPr id="10" name="文字方塊 9"/>
              <p:cNvSpPr txBox="1"/>
              <p:nvPr/>
            </p:nvSpPr>
            <p:spPr>
              <a:xfrm>
                <a:off x="6659512" y="3111305"/>
                <a:ext cx="1686383" cy="444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M. Chapman</a:t>
                </a:r>
                <a:endParaRPr lang="zh-TW" altLang="en-US" sz="1400" dirty="0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5940152" y="1086961"/>
              <a:ext cx="1704068" cy="444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/>
                <a:t>Rb</a:t>
              </a:r>
              <a:r>
                <a:rPr lang="en-US" altLang="zh-TW" sz="1400" dirty="0" smtClean="0"/>
                <a:t> </a:t>
              </a:r>
              <a:r>
                <a:rPr lang="en-US" altLang="zh-TW" sz="1400" dirty="0" err="1" smtClean="0"/>
                <a:t>Spinor</a:t>
              </a:r>
              <a:endParaRPr lang="zh-TW" altLang="en-US" sz="14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355977" y="5389300"/>
            <a:ext cx="2736303" cy="1280060"/>
            <a:chOff x="6012160" y="4365104"/>
            <a:chExt cx="4273516" cy="2098811"/>
          </a:xfrm>
        </p:grpSpPr>
        <p:sp>
          <p:nvSpPr>
            <p:cNvPr id="13" name="文字方塊 12"/>
            <p:cNvSpPr txBox="1"/>
            <p:nvPr/>
          </p:nvSpPr>
          <p:spPr>
            <a:xfrm>
              <a:off x="8247537" y="5993030"/>
              <a:ext cx="2038139" cy="470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I. Bloch</a:t>
              </a:r>
              <a:endParaRPr lang="zh-TW" altLang="en-US" sz="1400" dirty="0"/>
            </a:p>
          </p:txBody>
        </p:sp>
        <p:pic>
          <p:nvPicPr>
            <p:cNvPr id="15" name="圖片 14" descr="OpticalLattic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2160" y="4365104"/>
              <a:ext cx="2304256" cy="2016224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6228184" y="3481263"/>
            <a:ext cx="2592288" cy="1675929"/>
            <a:chOff x="6156176" y="3284984"/>
            <a:chExt cx="2592288" cy="1675929"/>
          </a:xfrm>
        </p:grpSpPr>
        <p:pic>
          <p:nvPicPr>
            <p:cNvPr id="19" name="圖片 18" descr="BEC-BC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176" y="3284984"/>
              <a:ext cx="2592288" cy="1313969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6804248" y="4653136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R. Grimm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897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2" y="1092626"/>
            <a:ext cx="3658336" cy="2707571"/>
          </a:xfrm>
          <a:prstGeom prst="rect">
            <a:avLst/>
          </a:prstGeom>
        </p:spPr>
      </p:pic>
      <p:sp>
        <p:nvSpPr>
          <p:cNvPr id="6" name="文字方塊 194"/>
          <p:cNvSpPr txBox="1">
            <a:spLocks noChangeArrowheads="1"/>
          </p:cNvSpPr>
          <p:nvPr/>
        </p:nvSpPr>
        <p:spPr bwMode="auto">
          <a:xfrm>
            <a:off x="755576" y="3838582"/>
            <a:ext cx="3312368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51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1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13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95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95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defTabSz="43195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5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defTabSz="43195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5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defTabSz="43195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5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defTabSz="431958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5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defTabSz="4320540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kumimoji="0" lang="en-US" altLang="zh-TW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kumimoji="0" lang="en-US" altLang="zh-TW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32054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kumimoji="0" lang="en-US" altLang="zh-TW" sz="1400" dirty="0" smtClean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P = 63.8 W </a:t>
            </a:r>
            <a:endParaRPr kumimoji="0" lang="en-US" altLang="zh-TW" sz="1400" dirty="0">
              <a:solidFill>
                <a:prstClr val="black"/>
              </a:solidFill>
              <a:ea typeface="Arial Unicode MS" pitchFamily="34" charset="-120"/>
              <a:cs typeface="Arial Unicode MS" pitchFamily="34" charset="-120"/>
            </a:endParaRPr>
          </a:p>
          <a:p>
            <a:pPr defTabSz="432054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kumimoji="0" lang="en-US" altLang="zh-TW" sz="1400" i="1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w</a:t>
            </a:r>
            <a:r>
              <a:rPr kumimoji="0" lang="en-US" altLang="zh-TW" sz="1400" i="1" baseline="-250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0</a:t>
            </a:r>
            <a:r>
              <a:rPr kumimoji="0"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 = </a:t>
            </a:r>
            <a:r>
              <a:rPr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90</a:t>
            </a:r>
            <a:r>
              <a:rPr kumimoji="0"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kumimoji="0" lang="el-GR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μ</a:t>
            </a:r>
            <a:r>
              <a:rPr kumimoji="0"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m </a:t>
            </a:r>
          </a:p>
          <a:p>
            <a:pPr defTabSz="4320540" eaLnBrk="1" hangingPunct="1">
              <a:spcBef>
                <a:spcPct val="0"/>
              </a:spcBef>
              <a:buNone/>
            </a:pPr>
            <a:r>
              <a:rPr lang="en-US" altLang="zh-TW" sz="1400" i="1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w</a:t>
            </a:r>
            <a:r>
              <a:rPr lang="en-US" altLang="zh-TW" sz="1400" i="1" baseline="-250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0</a:t>
            </a:r>
            <a:r>
              <a:rPr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 = 68 </a:t>
            </a:r>
            <a:r>
              <a:rPr lang="el-GR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μ</a:t>
            </a:r>
            <a:r>
              <a:rPr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m (dimple pair)</a:t>
            </a:r>
            <a:endParaRPr kumimoji="0" lang="en-US" altLang="zh-TW" sz="1400" dirty="0">
              <a:solidFill>
                <a:prstClr val="black"/>
              </a:solidFill>
              <a:latin typeface="Calibri"/>
              <a:ea typeface="Arial Unicode MS" pitchFamily="34" charset="-120"/>
              <a:cs typeface="Arial Unicode MS" pitchFamily="34" charset="-120"/>
            </a:endParaRPr>
          </a:p>
          <a:p>
            <a:pPr defTabSz="432054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kumimoji="0"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T</a:t>
            </a:r>
            <a:r>
              <a:rPr kumimoji="0" lang="en-US" altLang="zh-TW" sz="1400" baseline="-250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d</a:t>
            </a:r>
            <a:r>
              <a:rPr kumimoji="0"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 = </a:t>
            </a:r>
            <a:r>
              <a:rPr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740 </a:t>
            </a:r>
            <a:r>
              <a:rPr kumimoji="0" lang="el-GR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μ</a:t>
            </a:r>
            <a:r>
              <a:rPr kumimoji="0"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K</a:t>
            </a:r>
          </a:p>
          <a:p>
            <a:pPr defTabSz="432054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kumimoji="0" lang="en-US" altLang="zh-TW" sz="1400" i="1" dirty="0" smtClean="0">
                <a:solidFill>
                  <a:prstClr val="black"/>
                </a:solidFill>
                <a:ea typeface="Arial Unicode MS" pitchFamily="34" charset="-120"/>
                <a:cs typeface="Arial Unicode MS" pitchFamily="34" charset="-120"/>
              </a:rPr>
              <a:t>f</a:t>
            </a:r>
            <a:r>
              <a:rPr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 = </a:t>
            </a:r>
            <a:r>
              <a:rPr kumimoji="0" lang="en-US" altLang="zh-TW" sz="1400" dirty="0" smtClean="0">
                <a:solidFill>
                  <a:prstClr val="black"/>
                </a:solidFill>
                <a:cs typeface="Times New Roman" pitchFamily="18" charset="0"/>
              </a:rPr>
              <a:t>1000 Hz</a:t>
            </a:r>
            <a:endParaRPr kumimoji="0" lang="en-US" altLang="zh-TW" sz="1400" dirty="0">
              <a:solidFill>
                <a:prstClr val="black"/>
              </a:solidFill>
              <a:cs typeface="Times New Roman" pitchFamily="18" charset="0"/>
            </a:endParaRPr>
          </a:p>
          <a:p>
            <a:pPr defTabSz="432054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kumimoji="0"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N = 2.2 Mega</a:t>
            </a:r>
          </a:p>
          <a:p>
            <a:pPr defTabSz="432054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kumimoji="0"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T = 40 </a:t>
            </a:r>
            <a:r>
              <a:rPr kumimoji="0" lang="el-GR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μ</a:t>
            </a:r>
            <a:r>
              <a:rPr kumimoji="0" lang="en-US" altLang="zh-TW" sz="1400" dirty="0" smtClean="0">
                <a:solidFill>
                  <a:prstClr val="black"/>
                </a:solidFill>
                <a:latin typeface="Calibri"/>
                <a:ea typeface="Arial Unicode MS" pitchFamily="34" charset="-120"/>
                <a:cs typeface="Arial Unicode MS" pitchFamily="34" charset="-120"/>
              </a:rPr>
              <a:t>K </a:t>
            </a:r>
            <a:endParaRPr kumimoji="0" lang="en-US" altLang="zh-TW" sz="1400" dirty="0">
              <a:solidFill>
                <a:prstClr val="black"/>
              </a:solidFill>
              <a:latin typeface="Calibri"/>
              <a:ea typeface="Arial Unicode MS" pitchFamily="34" charset="-120"/>
              <a:cs typeface="Arial Unicode MS" pitchFamily="34" charset="-120"/>
            </a:endParaRPr>
          </a:p>
          <a:p>
            <a:pPr defTabSz="432054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kumimoji="0" lang="en-US" altLang="zh-TW" sz="1400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Trap lifetime </a:t>
            </a:r>
            <a:r>
              <a:rPr kumimoji="0" lang="el-GR" altLang="zh-TW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kumimoji="0" lang="en-US" altLang="zh-TW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zh-TW" sz="1400" dirty="0" smtClean="0">
                <a:solidFill>
                  <a:prstClr val="black"/>
                </a:solidFill>
                <a:latin typeface="Calibri"/>
                <a:cs typeface="Times New Roman" pitchFamily="18" charset="0"/>
              </a:rPr>
              <a:t>6.8 sec </a:t>
            </a:r>
            <a:endParaRPr kumimoji="0" lang="en-US" altLang="zh-TW" sz="1400" dirty="0">
              <a:solidFill>
                <a:prstClr val="black"/>
              </a:solidFill>
              <a:latin typeface="Calibri"/>
              <a:cs typeface="Times New Roman" pitchFamily="18" charset="0"/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59771"/>
          </a:xfrm>
        </p:spPr>
        <p:txBody>
          <a:bodyPr anchor="ctr">
            <a:normAutofit/>
          </a:bodyPr>
          <a:lstStyle/>
          <a:p>
            <a:r>
              <a:rPr lang="en-US" altLang="zh-TW" sz="3200" dirty="0" smtClean="0">
                <a:ea typeface="Tahoma" pitchFamily="34" charset="0"/>
                <a:cs typeface="Times New Roman" pitchFamily="18" charset="0"/>
              </a:rPr>
              <a:t>Best condition of optical dipole trap</a:t>
            </a:r>
            <a:endParaRPr lang="zh-TW" altLang="en-US" sz="3200" dirty="0"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5976" y="2246410"/>
            <a:ext cx="4680827" cy="31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4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41272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>
                <a:ea typeface="+mn-ea"/>
                <a:cs typeface="+mn-cs"/>
              </a:rPr>
              <a:t>Outline</a:t>
            </a:r>
            <a:endParaRPr lang="zh-TW" altLang="en-US" sz="3200" dirty="0">
              <a:ea typeface="+mn-ea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277071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Motivation </a:t>
            </a:r>
            <a:r>
              <a:rPr lang="en-US" altLang="zh-TW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challenges </a:t>
            </a:r>
            <a:endParaRPr lang="en-US" altLang="zh-TW" sz="60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endParaRPr lang="en-US" altLang="zh-TW" sz="3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Laser cooling of potassium</a:t>
            </a:r>
          </a:p>
          <a:p>
            <a:endParaRPr lang="en-US" altLang="zh-TW" sz="3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Optimization optical trapping of potassium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sz="35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Interaction control of cold </a:t>
            </a:r>
            <a:r>
              <a:rPr lang="en-US" altLang="zh-TW" sz="6000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TW" sz="6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TW" sz="6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endParaRPr lang="en-US" altLang="zh-TW" sz="35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6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Summary &amp; outlook</a:t>
            </a:r>
            <a:endParaRPr lang="zh-TW" alt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31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7" name="Text Box 1129"/>
          <p:cNvSpPr txBox="1">
            <a:spLocks noChangeArrowheads="1"/>
          </p:cNvSpPr>
          <p:nvPr/>
        </p:nvSpPr>
        <p:spPr bwMode="auto">
          <a:xfrm>
            <a:off x="0" y="26064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dirty="0" smtClean="0">
                <a:latin typeface="+mj-lt"/>
              </a:rPr>
              <a:t>Molecular Potential of  </a:t>
            </a:r>
            <a:r>
              <a:rPr lang="en-US" altLang="zh-TW" sz="2800" baseline="30000" dirty="0" smtClean="0">
                <a:latin typeface="+mj-lt"/>
                <a:cs typeface="Times New Roman" pitchFamily="18" charset="0"/>
              </a:rPr>
              <a:t>39</a:t>
            </a:r>
            <a:r>
              <a:rPr lang="en-US" altLang="zh-TW" sz="2800" dirty="0" smtClean="0">
                <a:latin typeface="+mj-lt"/>
                <a:cs typeface="Times New Roman" pitchFamily="18" charset="0"/>
              </a:rPr>
              <a:t>K</a:t>
            </a:r>
            <a:r>
              <a:rPr lang="en-US" altLang="zh-TW" sz="2800" baseline="-25000" dirty="0" smtClean="0">
                <a:latin typeface="+mj-lt"/>
                <a:cs typeface="Times New Roman" pitchFamily="18" charset="0"/>
              </a:rPr>
              <a:t>2</a:t>
            </a:r>
            <a:endParaRPr lang="zh-TW" altLang="en-US" sz="2800" dirty="0" smtClean="0">
              <a:latin typeface="+mj-lt"/>
              <a:cs typeface="Times New Roman" pitchFamily="18" charset="0"/>
            </a:endParaRPr>
          </a:p>
        </p:txBody>
      </p:sp>
      <p:pic>
        <p:nvPicPr>
          <p:cNvPr id="4085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9169" y="5301208"/>
            <a:ext cx="32289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圖片 15" descr="MolecularPotenti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1340768"/>
            <a:ext cx="5382355" cy="382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3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3" name="Text Box 1129"/>
          <p:cNvSpPr txBox="1">
            <a:spLocks noChangeArrowheads="1"/>
          </p:cNvSpPr>
          <p:nvPr/>
        </p:nvSpPr>
        <p:spPr bwMode="auto">
          <a:xfrm>
            <a:off x="0" y="169476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dirty="0" smtClean="0">
                <a:latin typeface="+mj-lt"/>
              </a:rPr>
              <a:t>S-wave scattering length</a:t>
            </a:r>
            <a:endParaRPr lang="en-US" altLang="zh-TW" sz="2800" dirty="0">
              <a:latin typeface="+mj-lt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9540552" y="2132856"/>
            <a:ext cx="4319892" cy="3062118"/>
            <a:chOff x="4499992" y="2060848"/>
            <a:chExt cx="4319892" cy="3062118"/>
          </a:xfrm>
        </p:grpSpPr>
        <p:cxnSp>
          <p:nvCxnSpPr>
            <p:cNvPr id="33" name="直線單箭頭接點 32"/>
            <p:cNvCxnSpPr/>
            <p:nvPr/>
          </p:nvCxnSpPr>
          <p:spPr>
            <a:xfrm>
              <a:off x="6012160" y="3573016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/>
            <p:cNvGrpSpPr/>
            <p:nvPr/>
          </p:nvGrpSpPr>
          <p:grpSpPr>
            <a:xfrm>
              <a:off x="4499992" y="2060848"/>
              <a:ext cx="4319892" cy="3062118"/>
              <a:chOff x="4427984" y="2060848"/>
              <a:chExt cx="4319892" cy="3062118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27984" y="2060848"/>
                <a:ext cx="4319892" cy="3062118"/>
              </a:xfrm>
              <a:prstGeom prst="rect">
                <a:avLst/>
              </a:prstGeom>
            </p:spPr>
          </p:pic>
          <p:cxnSp>
            <p:nvCxnSpPr>
              <p:cNvPr id="29" name="直線接點 28"/>
              <p:cNvCxnSpPr/>
              <p:nvPr/>
            </p:nvCxnSpPr>
            <p:spPr>
              <a:xfrm>
                <a:off x="5940152" y="2348880"/>
                <a:ext cx="0" cy="151216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>
              <a:xfrm>
                <a:off x="6156176" y="2348880"/>
                <a:ext cx="0" cy="151216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字方塊 35"/>
              <p:cNvSpPr txBox="1"/>
              <p:nvPr/>
            </p:nvSpPr>
            <p:spPr>
              <a:xfrm>
                <a:off x="5940152" y="3501008"/>
                <a:ext cx="1440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a</a:t>
                </a:r>
                <a:endParaRPr lang="zh-TW" altLang="en-US" dirty="0"/>
              </a:p>
            </p:txBody>
          </p:sp>
        </p:grpSp>
      </p:grpSp>
      <p:pic>
        <p:nvPicPr>
          <p:cNvPr id="43520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301208"/>
            <a:ext cx="1704161" cy="87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矩形 33"/>
          <p:cNvSpPr/>
          <p:nvPr/>
        </p:nvSpPr>
        <p:spPr>
          <a:xfrm>
            <a:off x="467544" y="777478"/>
            <a:ext cx="4968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Phase Shift After Collision </a:t>
            </a:r>
          </a:p>
          <a:p>
            <a:pPr>
              <a:buFontTx/>
              <a:buChar char="-"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Most Important Parameter </a:t>
            </a:r>
          </a:p>
          <a:p>
            <a:pPr>
              <a:buFontTx/>
              <a:buChar char="-"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Intercept of </a:t>
            </a:r>
            <a:r>
              <a:rPr lang="en-US" altLang="zh-TW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Nonperturbed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Wave Function </a:t>
            </a:r>
          </a:p>
        </p:txBody>
      </p:sp>
      <p:sp>
        <p:nvSpPr>
          <p:cNvPr id="61" name="矩形 60"/>
          <p:cNvSpPr/>
          <p:nvPr/>
        </p:nvSpPr>
        <p:spPr>
          <a:xfrm>
            <a:off x="323528" y="198884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aseline="30000" dirty="0" smtClean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zh-TW" altLang="en-US" dirty="0"/>
          </a:p>
        </p:txBody>
      </p:sp>
      <p:pic>
        <p:nvPicPr>
          <p:cNvPr id="4423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2276872"/>
            <a:ext cx="4211960" cy="310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7" name="群組 46"/>
          <p:cNvGrpSpPr/>
          <p:nvPr/>
        </p:nvGrpSpPr>
        <p:grpSpPr>
          <a:xfrm>
            <a:off x="362507" y="2276872"/>
            <a:ext cx="4281501" cy="3096345"/>
            <a:chOff x="362507" y="2276872"/>
            <a:chExt cx="4281501" cy="3096345"/>
          </a:xfrm>
        </p:grpSpPr>
        <p:grpSp>
          <p:nvGrpSpPr>
            <p:cNvPr id="26" name="群組 25"/>
            <p:cNvGrpSpPr/>
            <p:nvPr/>
          </p:nvGrpSpPr>
          <p:grpSpPr>
            <a:xfrm>
              <a:off x="362507" y="2276872"/>
              <a:ext cx="4281501" cy="3096345"/>
              <a:chOff x="395535" y="2060847"/>
              <a:chExt cx="4281501" cy="3096345"/>
            </a:xfrm>
          </p:grpSpPr>
          <p:grpSp>
            <p:nvGrpSpPr>
              <p:cNvPr id="52" name="群組 51"/>
              <p:cNvGrpSpPr/>
              <p:nvPr/>
            </p:nvGrpSpPr>
            <p:grpSpPr>
              <a:xfrm>
                <a:off x="395535" y="2060847"/>
                <a:ext cx="4281501" cy="3096345"/>
                <a:chOff x="395535" y="2060847"/>
                <a:chExt cx="4281501" cy="3096345"/>
              </a:xfrm>
            </p:grpSpPr>
            <p:pic>
              <p:nvPicPr>
                <p:cNvPr id="442370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95535" y="2060847"/>
                  <a:ext cx="4281501" cy="30963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cxnSp>
              <p:nvCxnSpPr>
                <p:cNvPr id="41" name="直線接點 40"/>
                <p:cNvCxnSpPr/>
                <p:nvPr/>
              </p:nvCxnSpPr>
              <p:spPr>
                <a:xfrm flipH="1">
                  <a:off x="1043608" y="3861048"/>
                  <a:ext cx="331236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/>
                <p:cNvCxnSpPr/>
                <p:nvPr/>
              </p:nvCxnSpPr>
              <p:spPr>
                <a:xfrm flipH="1">
                  <a:off x="1403648" y="2204864"/>
                  <a:ext cx="2592288" cy="165618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3" name="直線接點 52"/>
              <p:cNvCxnSpPr/>
              <p:nvPr/>
            </p:nvCxnSpPr>
            <p:spPr>
              <a:xfrm>
                <a:off x="1403648" y="3573016"/>
                <a:ext cx="0" cy="288032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/>
              <p:nvPr/>
            </p:nvCxnSpPr>
            <p:spPr>
              <a:xfrm flipV="1">
                <a:off x="2915816" y="3861048"/>
                <a:ext cx="0" cy="288032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字方塊 58"/>
              <p:cNvSpPr txBox="1"/>
              <p:nvPr/>
            </p:nvSpPr>
            <p:spPr>
              <a:xfrm>
                <a:off x="1115616" y="3068960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a</a:t>
                </a:r>
                <a:r>
                  <a:rPr lang="en-US" altLang="zh-TW" baseline="-25000" dirty="0" smtClean="0"/>
                  <a:t>t</a:t>
                </a:r>
                <a:endParaRPr lang="zh-TW" altLang="en-US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915816" y="3861048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a</a:t>
                </a:r>
                <a:r>
                  <a:rPr lang="en-US" altLang="zh-TW" baseline="-25000" dirty="0" smtClean="0"/>
                  <a:t>s </a:t>
                </a:r>
                <a:endParaRPr lang="zh-TW" altLang="en-US" dirty="0"/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3203848" y="3861048"/>
                <a:ext cx="936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138 a</a:t>
                </a:r>
                <a:r>
                  <a:rPr lang="en-US" altLang="zh-TW" baseline="-25000" dirty="0" smtClean="0"/>
                  <a:t>0 </a:t>
                </a:r>
                <a:endParaRPr lang="zh-TW" altLang="en-US" dirty="0"/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1331640" y="3131676"/>
                <a:ext cx="936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-33 a</a:t>
                </a:r>
                <a:r>
                  <a:rPr lang="en-US" altLang="zh-TW" baseline="-25000" dirty="0" smtClean="0"/>
                  <a:t>0 </a:t>
                </a:r>
                <a:endParaRPr lang="zh-TW" altLang="en-US" dirty="0"/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 flipV="1">
              <a:off x="1547664" y="3861048"/>
              <a:ext cx="0" cy="108012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97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3" name="Text Box 1129"/>
          <p:cNvSpPr txBox="1">
            <a:spLocks noChangeArrowheads="1"/>
          </p:cNvSpPr>
          <p:nvPr/>
        </p:nvSpPr>
        <p:spPr bwMode="auto">
          <a:xfrm>
            <a:off x="0" y="169476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 dirty="0" smtClean="0">
                <a:latin typeface="+mj-lt"/>
              </a:rPr>
              <a:t>S-wave scattering length</a:t>
            </a:r>
            <a:endParaRPr lang="en-US" altLang="zh-TW" sz="2800" dirty="0">
              <a:latin typeface="+mj-lt"/>
            </a:endParaRPr>
          </a:p>
        </p:txBody>
      </p:sp>
      <p:grpSp>
        <p:nvGrpSpPr>
          <p:cNvPr id="2" name="群組 37"/>
          <p:cNvGrpSpPr/>
          <p:nvPr/>
        </p:nvGrpSpPr>
        <p:grpSpPr>
          <a:xfrm>
            <a:off x="9540552" y="2132856"/>
            <a:ext cx="4319892" cy="3062118"/>
            <a:chOff x="4499992" y="2060848"/>
            <a:chExt cx="4319892" cy="3062118"/>
          </a:xfrm>
        </p:grpSpPr>
        <p:cxnSp>
          <p:nvCxnSpPr>
            <p:cNvPr id="33" name="直線單箭頭接點 32"/>
            <p:cNvCxnSpPr/>
            <p:nvPr/>
          </p:nvCxnSpPr>
          <p:spPr>
            <a:xfrm>
              <a:off x="6012160" y="3573016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群組 36"/>
            <p:cNvGrpSpPr/>
            <p:nvPr/>
          </p:nvGrpSpPr>
          <p:grpSpPr>
            <a:xfrm>
              <a:off x="4499992" y="2060848"/>
              <a:ext cx="4319892" cy="3062118"/>
              <a:chOff x="4427984" y="2060848"/>
              <a:chExt cx="4319892" cy="3062118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27984" y="2060848"/>
                <a:ext cx="4319892" cy="3062118"/>
              </a:xfrm>
              <a:prstGeom prst="rect">
                <a:avLst/>
              </a:prstGeom>
            </p:spPr>
          </p:pic>
          <p:cxnSp>
            <p:nvCxnSpPr>
              <p:cNvPr id="29" name="直線接點 28"/>
              <p:cNvCxnSpPr/>
              <p:nvPr/>
            </p:nvCxnSpPr>
            <p:spPr>
              <a:xfrm>
                <a:off x="5940152" y="2348880"/>
                <a:ext cx="0" cy="151216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>
              <a:xfrm>
                <a:off x="6156176" y="2348880"/>
                <a:ext cx="0" cy="151216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字方塊 35"/>
              <p:cNvSpPr txBox="1"/>
              <p:nvPr/>
            </p:nvSpPr>
            <p:spPr>
              <a:xfrm>
                <a:off x="5940152" y="3501008"/>
                <a:ext cx="1440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a</a:t>
                </a:r>
                <a:endParaRPr lang="zh-TW" altLang="en-US" dirty="0"/>
              </a:p>
            </p:txBody>
          </p:sp>
        </p:grpSp>
      </p:grpSp>
      <p:pic>
        <p:nvPicPr>
          <p:cNvPr id="43520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301208"/>
            <a:ext cx="1704161" cy="87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矩形 33"/>
          <p:cNvSpPr/>
          <p:nvPr/>
        </p:nvSpPr>
        <p:spPr>
          <a:xfrm>
            <a:off x="467544" y="777478"/>
            <a:ext cx="4968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Phase Shift After Collision </a:t>
            </a:r>
          </a:p>
          <a:p>
            <a:pPr>
              <a:buFontTx/>
              <a:buChar char="-"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Most Important Parameter </a:t>
            </a:r>
          </a:p>
          <a:p>
            <a:pPr>
              <a:buFontTx/>
              <a:buChar char="-"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Intercept of </a:t>
            </a:r>
            <a:r>
              <a:rPr lang="en-US" altLang="zh-TW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Nonperturbed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Wave Function </a:t>
            </a:r>
          </a:p>
        </p:txBody>
      </p:sp>
      <p:sp>
        <p:nvSpPr>
          <p:cNvPr id="61" name="矩形 60"/>
          <p:cNvSpPr/>
          <p:nvPr/>
        </p:nvSpPr>
        <p:spPr>
          <a:xfrm>
            <a:off x="323528" y="198884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aseline="30000" dirty="0" smtClean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zh-TW" altLang="en-US" dirty="0"/>
          </a:p>
        </p:txBody>
      </p:sp>
      <p:pic>
        <p:nvPicPr>
          <p:cNvPr id="32" name="圖片 31" descr="PhaseShif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2276872"/>
            <a:ext cx="4166326" cy="3049413"/>
          </a:xfrm>
          <a:prstGeom prst="rect">
            <a:avLst/>
          </a:prstGeom>
        </p:spPr>
      </p:pic>
      <p:grpSp>
        <p:nvGrpSpPr>
          <p:cNvPr id="35" name="群組 34"/>
          <p:cNvGrpSpPr/>
          <p:nvPr/>
        </p:nvGrpSpPr>
        <p:grpSpPr>
          <a:xfrm>
            <a:off x="362507" y="2276872"/>
            <a:ext cx="4281501" cy="3096345"/>
            <a:chOff x="362507" y="2276872"/>
            <a:chExt cx="4281501" cy="3096345"/>
          </a:xfrm>
        </p:grpSpPr>
        <p:grpSp>
          <p:nvGrpSpPr>
            <p:cNvPr id="37" name="群組 25"/>
            <p:cNvGrpSpPr/>
            <p:nvPr/>
          </p:nvGrpSpPr>
          <p:grpSpPr>
            <a:xfrm>
              <a:off x="362507" y="2276872"/>
              <a:ext cx="4281501" cy="3096345"/>
              <a:chOff x="395535" y="2060847"/>
              <a:chExt cx="4281501" cy="3096345"/>
            </a:xfrm>
          </p:grpSpPr>
          <p:grpSp>
            <p:nvGrpSpPr>
              <p:cNvPr id="39" name="群組 51"/>
              <p:cNvGrpSpPr/>
              <p:nvPr/>
            </p:nvGrpSpPr>
            <p:grpSpPr>
              <a:xfrm>
                <a:off x="395535" y="2060847"/>
                <a:ext cx="4281501" cy="3096345"/>
                <a:chOff x="395535" y="2060847"/>
                <a:chExt cx="4281501" cy="3096345"/>
              </a:xfrm>
            </p:grpSpPr>
            <p:pic>
              <p:nvPicPr>
                <p:cNvPr id="48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95535" y="2060847"/>
                  <a:ext cx="4281501" cy="30963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cxnSp>
              <p:nvCxnSpPr>
                <p:cNvPr id="49" name="直線接點 48"/>
                <p:cNvCxnSpPr/>
                <p:nvPr/>
              </p:nvCxnSpPr>
              <p:spPr>
                <a:xfrm flipH="1">
                  <a:off x="1043608" y="3861048"/>
                  <a:ext cx="331236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接點 49"/>
                <p:cNvCxnSpPr/>
                <p:nvPr/>
              </p:nvCxnSpPr>
              <p:spPr>
                <a:xfrm flipH="1">
                  <a:off x="1403648" y="2204864"/>
                  <a:ext cx="2592288" cy="165618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直線接點 39"/>
              <p:cNvCxnSpPr/>
              <p:nvPr/>
            </p:nvCxnSpPr>
            <p:spPr>
              <a:xfrm>
                <a:off x="1403648" y="3573016"/>
                <a:ext cx="0" cy="288032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 flipV="1">
                <a:off x="2915816" y="3861048"/>
                <a:ext cx="0" cy="288032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字方塊 42"/>
              <p:cNvSpPr txBox="1"/>
              <p:nvPr/>
            </p:nvSpPr>
            <p:spPr>
              <a:xfrm>
                <a:off x="1115616" y="3068960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a</a:t>
                </a:r>
                <a:r>
                  <a:rPr lang="en-US" altLang="zh-TW" baseline="-25000" dirty="0" smtClean="0"/>
                  <a:t>t</a:t>
                </a:r>
                <a:endParaRPr lang="zh-TW" altLang="en-US" dirty="0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2915816" y="3861048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a</a:t>
                </a:r>
                <a:r>
                  <a:rPr lang="en-US" altLang="zh-TW" baseline="-25000" dirty="0" smtClean="0"/>
                  <a:t>s </a:t>
                </a:r>
                <a:endParaRPr lang="zh-TW" altLang="en-US" dirty="0"/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3203848" y="3861048"/>
                <a:ext cx="936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138 a</a:t>
                </a:r>
                <a:r>
                  <a:rPr lang="en-US" altLang="zh-TW" baseline="-25000" dirty="0" smtClean="0"/>
                  <a:t>0 </a:t>
                </a:r>
                <a:endParaRPr lang="zh-TW" altLang="en-US" dirty="0"/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1331640" y="3131676"/>
                <a:ext cx="936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-33 a</a:t>
                </a:r>
                <a:r>
                  <a:rPr lang="en-US" altLang="zh-TW" baseline="-25000" dirty="0" smtClean="0"/>
                  <a:t>0 </a:t>
                </a:r>
                <a:endParaRPr lang="zh-TW" altLang="en-US" dirty="0"/>
              </a:p>
            </p:txBody>
          </p:sp>
        </p:grpSp>
        <p:cxnSp>
          <p:nvCxnSpPr>
            <p:cNvPr id="38" name="Straight Connector 7"/>
            <p:cNvCxnSpPr/>
            <p:nvPr/>
          </p:nvCxnSpPr>
          <p:spPr>
            <a:xfrm flipV="1">
              <a:off x="1547664" y="3861048"/>
              <a:ext cx="0" cy="108012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97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5" name="Text Box 1129"/>
          <p:cNvSpPr txBox="1">
            <a:spLocks noChangeArrowheads="1"/>
          </p:cNvSpPr>
          <p:nvPr/>
        </p:nvSpPr>
        <p:spPr bwMode="auto">
          <a:xfrm>
            <a:off x="0" y="-3939"/>
            <a:ext cx="9144000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3200" dirty="0" smtClean="0">
                <a:latin typeface="+mj-lt"/>
              </a:rPr>
              <a:t>Tuning the scattering length </a:t>
            </a:r>
            <a:r>
              <a:rPr lang="en-US" altLang="zh-TW" sz="3200" dirty="0"/>
              <a:t>–</a:t>
            </a:r>
            <a:r>
              <a:rPr lang="en-US" altLang="zh-TW" sz="3200" dirty="0" smtClean="0">
                <a:latin typeface="+mj-lt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altLang="zh-TW" sz="3200" dirty="0" smtClean="0">
                <a:latin typeface="+mj-lt"/>
              </a:rPr>
              <a:t>one-channel model</a:t>
            </a:r>
            <a:endParaRPr lang="en-US" altLang="zh-TW" sz="3200" dirty="0">
              <a:latin typeface="+mj-lt"/>
            </a:endParaRPr>
          </a:p>
        </p:txBody>
      </p:sp>
      <p:pic>
        <p:nvPicPr>
          <p:cNvPr id="65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655300"/>
            <a:ext cx="2598551" cy="213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4860032" y="1268760"/>
            <a:ext cx="241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latin typeface="Times New Roman" pitchFamily="18" charset="0"/>
                <a:cs typeface="Times New Roman" pitchFamily="18" charset="0"/>
              </a:rPr>
              <a:t>Step Potential (Repulsive)</a:t>
            </a:r>
            <a:endParaRPr lang="zh-TW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92280" y="198884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V(r) = 0, r &gt;  r</a:t>
            </a:r>
            <a:r>
              <a:rPr lang="en-US" altLang="zh-TW" baseline="-25000" dirty="0" smtClean="0"/>
              <a:t>0</a:t>
            </a:r>
            <a:endParaRPr lang="zh-TW" altLang="zh-TW" dirty="0" smtClean="0"/>
          </a:p>
          <a:p>
            <a:r>
              <a:rPr lang="en-US" altLang="zh-TW" dirty="0" smtClean="0"/>
              <a:t>V(r)= V</a:t>
            </a:r>
            <a:r>
              <a:rPr lang="en-US" altLang="zh-TW" baseline="-25000" dirty="0" smtClean="0"/>
              <a:t>0 </a:t>
            </a:r>
            <a:r>
              <a:rPr lang="en-US" altLang="zh-TW" dirty="0" smtClean="0"/>
              <a:t>, r&lt; r</a:t>
            </a:r>
            <a:r>
              <a:rPr lang="en-US" altLang="zh-TW" baseline="-25000" dirty="0" smtClean="0"/>
              <a:t>0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2407" y="3789040"/>
            <a:ext cx="2653809" cy="2781064"/>
          </a:xfrm>
          <a:prstGeom prst="rect">
            <a:avLst/>
          </a:prstGeom>
        </p:spPr>
      </p:pic>
      <p:sp>
        <p:nvSpPr>
          <p:cNvPr id="22" name="Text Box 1129"/>
          <p:cNvSpPr txBox="1">
            <a:spLocks noChangeArrowheads="1"/>
          </p:cNvSpPr>
          <p:nvPr/>
        </p:nvSpPr>
        <p:spPr bwMode="auto">
          <a:xfrm>
            <a:off x="0" y="-3939"/>
            <a:ext cx="9144000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Tuning the scattering length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–</a:t>
            </a: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one-channel model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4528" y="692696"/>
            <a:ext cx="3047231" cy="17520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2830141" y="1916832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1916832"/>
            <a:ext cx="2168928" cy="720080"/>
          </a:xfrm>
          <a:prstGeom prst="rect">
            <a:avLst/>
          </a:prstGeom>
        </p:spPr>
      </p:pic>
      <p:grpSp>
        <p:nvGrpSpPr>
          <p:cNvPr id="2" name="群組 44"/>
          <p:cNvGrpSpPr/>
          <p:nvPr/>
        </p:nvGrpSpPr>
        <p:grpSpPr>
          <a:xfrm>
            <a:off x="4499992" y="1268760"/>
            <a:ext cx="2699792" cy="2376264"/>
            <a:chOff x="4499992" y="1268760"/>
            <a:chExt cx="2699792" cy="2376264"/>
          </a:xfrm>
        </p:grpSpPr>
        <p:pic>
          <p:nvPicPr>
            <p:cNvPr id="411649" name="Picture 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99992" y="1577960"/>
              <a:ext cx="2376264" cy="2067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文字方塊 82"/>
            <p:cNvSpPr txBox="1"/>
            <p:nvPr/>
          </p:nvSpPr>
          <p:spPr>
            <a:xfrm>
              <a:off x="4788024" y="1268760"/>
              <a:ext cx="24117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新細明體" panose="02020500000000000000" pitchFamily="18" charset="-120"/>
                  <a:cs typeface="Times New Roman" pitchFamily="18" charset="0"/>
                </a:rPr>
                <a:t>Step Potential (Attractive)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新細明體" panose="02020500000000000000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4" name="群組 43"/>
          <p:cNvGrpSpPr/>
          <p:nvPr/>
        </p:nvGrpSpPr>
        <p:grpSpPr>
          <a:xfrm>
            <a:off x="453877" y="4149080"/>
            <a:ext cx="3438525" cy="1939652"/>
            <a:chOff x="683568" y="4293096"/>
            <a:chExt cx="3438525" cy="1939652"/>
          </a:xfrm>
        </p:grpSpPr>
        <p:pic>
          <p:nvPicPr>
            <p:cNvPr id="530433" name="Picture 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3568" y="4293096"/>
              <a:ext cx="3438525" cy="447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435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55576" y="5085184"/>
              <a:ext cx="226695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436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12118" y="5661248"/>
              <a:ext cx="1771650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439" name="Picture 7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55576" y="4653136"/>
              <a:ext cx="26003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群組 42"/>
          <p:cNvGrpSpPr/>
          <p:nvPr/>
        </p:nvGrpSpPr>
        <p:grpSpPr>
          <a:xfrm>
            <a:off x="323528" y="1817995"/>
            <a:ext cx="3514725" cy="1696136"/>
            <a:chOff x="625227" y="1457955"/>
            <a:chExt cx="3514725" cy="1696136"/>
          </a:xfrm>
        </p:grpSpPr>
        <p:grpSp>
          <p:nvGrpSpPr>
            <p:cNvPr id="6" name="群組 41"/>
            <p:cNvGrpSpPr/>
            <p:nvPr/>
          </p:nvGrpSpPr>
          <p:grpSpPr>
            <a:xfrm>
              <a:off x="625227" y="1457955"/>
              <a:ext cx="3514725" cy="1696136"/>
              <a:chOff x="625227" y="1395239"/>
              <a:chExt cx="3514725" cy="16961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827584" y="2722043"/>
                    <a:ext cx="9361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TW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𝑬</m:t>
                          </m:r>
                          <m:r>
                            <a:rPr kumimoji="0" lang="en-US" altLang="zh-TW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 ≈ </m:t>
                          </m:r>
                          <m:r>
                            <a:rPr kumimoji="0" lang="en-US" altLang="zh-TW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itchFamily="18" charset="0"/>
                      <a:ea typeface="新細明體" panose="02020500000000000000" pitchFamily="18" charset="-12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文字方塊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584" y="2722043"/>
                    <a:ext cx="936104" cy="369332"/>
                  </a:xfrm>
                  <a:prstGeom prst="rect">
                    <a:avLst/>
                  </a:prstGeom>
                  <a:blipFill>
                    <a:blip r:embed="rId11" cstate="print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30440" name="Picture 8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625227" y="1395239"/>
                <a:ext cx="3514725" cy="809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530441" name="Picture 9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55576" y="2132856"/>
              <a:ext cx="2088232" cy="690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群組 61"/>
          <p:cNvGrpSpPr/>
          <p:nvPr/>
        </p:nvGrpSpPr>
        <p:grpSpPr>
          <a:xfrm>
            <a:off x="5165574" y="4144537"/>
            <a:ext cx="432048" cy="432048"/>
            <a:chOff x="3707904" y="908720"/>
            <a:chExt cx="832092" cy="1304528"/>
          </a:xfrm>
        </p:grpSpPr>
        <p:grpSp>
          <p:nvGrpSpPr>
            <p:cNvPr id="8" name="群組 49"/>
            <p:cNvGrpSpPr/>
            <p:nvPr/>
          </p:nvGrpSpPr>
          <p:grpSpPr>
            <a:xfrm>
              <a:off x="3707904" y="908720"/>
              <a:ext cx="504056" cy="1304528"/>
              <a:chOff x="4067944" y="2060848"/>
              <a:chExt cx="504056" cy="1304528"/>
            </a:xfrm>
          </p:grpSpPr>
          <p:grpSp>
            <p:nvGrpSpPr>
              <p:cNvPr id="9" name="群組 21"/>
              <p:cNvGrpSpPr/>
              <p:nvPr/>
            </p:nvGrpSpPr>
            <p:grpSpPr>
              <a:xfrm>
                <a:off x="4067944" y="2060848"/>
                <a:ext cx="504056" cy="1304528"/>
                <a:chOff x="4067944" y="2060848"/>
                <a:chExt cx="504056" cy="1304528"/>
              </a:xfrm>
            </p:grpSpPr>
            <p:cxnSp>
              <p:nvCxnSpPr>
                <p:cNvPr id="60" name="直線接點 67"/>
                <p:cNvCxnSpPr/>
                <p:nvPr/>
              </p:nvCxnSpPr>
              <p:spPr>
                <a:xfrm>
                  <a:off x="4067944" y="2060848"/>
                  <a:ext cx="0" cy="12961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接點 68"/>
                <p:cNvCxnSpPr/>
                <p:nvPr/>
              </p:nvCxnSpPr>
              <p:spPr>
                <a:xfrm>
                  <a:off x="4572000" y="2636912"/>
                  <a:ext cx="0" cy="72008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接點 69"/>
                <p:cNvCxnSpPr/>
                <p:nvPr/>
              </p:nvCxnSpPr>
              <p:spPr>
                <a:xfrm flipH="1">
                  <a:off x="4067944" y="3356992"/>
                  <a:ext cx="504056" cy="83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直線接點 66"/>
              <p:cNvCxnSpPr/>
              <p:nvPr/>
            </p:nvCxnSpPr>
            <p:spPr>
              <a:xfrm flipH="1">
                <a:off x="4067944" y="2852936"/>
                <a:ext cx="504056" cy="838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直線接點 64"/>
            <p:cNvCxnSpPr/>
            <p:nvPr/>
          </p:nvCxnSpPr>
          <p:spPr>
            <a:xfrm flipV="1">
              <a:off x="4211960" y="1467803"/>
              <a:ext cx="328036" cy="16983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72"/>
          <p:cNvGrpSpPr/>
          <p:nvPr/>
        </p:nvGrpSpPr>
        <p:grpSpPr>
          <a:xfrm>
            <a:off x="6029670" y="4082833"/>
            <a:ext cx="504056" cy="648072"/>
            <a:chOff x="5220072" y="908720"/>
            <a:chExt cx="936104" cy="1520552"/>
          </a:xfrm>
        </p:grpSpPr>
        <p:grpSp>
          <p:nvGrpSpPr>
            <p:cNvPr id="11" name="群組 49"/>
            <p:cNvGrpSpPr/>
            <p:nvPr/>
          </p:nvGrpSpPr>
          <p:grpSpPr>
            <a:xfrm>
              <a:off x="5220072" y="908720"/>
              <a:ext cx="504056" cy="1520552"/>
              <a:chOff x="4067944" y="2060848"/>
              <a:chExt cx="504056" cy="1520552"/>
            </a:xfrm>
          </p:grpSpPr>
          <p:grpSp>
            <p:nvGrpSpPr>
              <p:cNvPr id="12" name="群組 21"/>
              <p:cNvGrpSpPr/>
              <p:nvPr/>
            </p:nvGrpSpPr>
            <p:grpSpPr>
              <a:xfrm>
                <a:off x="4067944" y="2060848"/>
                <a:ext cx="504056" cy="1520552"/>
                <a:chOff x="4067944" y="2060848"/>
                <a:chExt cx="504056" cy="1520552"/>
              </a:xfrm>
            </p:grpSpPr>
            <p:cxnSp>
              <p:nvCxnSpPr>
                <p:cNvPr id="53" name="直線接點 78"/>
                <p:cNvCxnSpPr/>
                <p:nvPr/>
              </p:nvCxnSpPr>
              <p:spPr>
                <a:xfrm>
                  <a:off x="4067944" y="2060848"/>
                  <a:ext cx="0" cy="151216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79"/>
                <p:cNvCxnSpPr/>
                <p:nvPr/>
              </p:nvCxnSpPr>
              <p:spPr>
                <a:xfrm>
                  <a:off x="4572000" y="2636912"/>
                  <a:ext cx="0" cy="93610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80"/>
                <p:cNvCxnSpPr/>
                <p:nvPr/>
              </p:nvCxnSpPr>
              <p:spPr>
                <a:xfrm flipH="1">
                  <a:off x="4067944" y="3573016"/>
                  <a:ext cx="504056" cy="83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直線接點 77"/>
              <p:cNvCxnSpPr/>
              <p:nvPr/>
            </p:nvCxnSpPr>
            <p:spPr>
              <a:xfrm flipH="1">
                <a:off x="4067944" y="2852936"/>
                <a:ext cx="504056" cy="838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接點 74"/>
            <p:cNvCxnSpPr/>
            <p:nvPr/>
          </p:nvCxnSpPr>
          <p:spPr>
            <a:xfrm>
              <a:off x="5724128" y="1484784"/>
              <a:ext cx="43204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75"/>
            <p:cNvCxnSpPr/>
            <p:nvPr/>
          </p:nvCxnSpPr>
          <p:spPr>
            <a:xfrm flipH="1">
              <a:off x="5220072" y="2132856"/>
              <a:ext cx="504056" cy="8384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71"/>
          <p:cNvGrpSpPr/>
          <p:nvPr/>
        </p:nvGrpSpPr>
        <p:grpSpPr>
          <a:xfrm>
            <a:off x="6302462" y="3789040"/>
            <a:ext cx="2589935" cy="2781064"/>
            <a:chOff x="3332624" y="398923"/>
            <a:chExt cx="2589935" cy="2781064"/>
          </a:xfrm>
        </p:grpSpPr>
        <p:cxnSp>
          <p:nvCxnSpPr>
            <p:cNvPr id="84" name="Straight Connector 83"/>
            <p:cNvCxnSpPr/>
            <p:nvPr/>
          </p:nvCxnSpPr>
          <p:spPr>
            <a:xfrm flipH="1">
              <a:off x="3374152" y="530776"/>
              <a:ext cx="72008" cy="2160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3534172" y="530776"/>
              <a:ext cx="72008" cy="2160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374152" y="1961024"/>
              <a:ext cx="72008" cy="2160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534172" y="1961024"/>
              <a:ext cx="72008" cy="2160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3374152" y="2454796"/>
              <a:ext cx="72008" cy="2160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3534172" y="2454796"/>
              <a:ext cx="72008" cy="2160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32624" y="398923"/>
              <a:ext cx="2589935" cy="2781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3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5" name="Text Box 1129"/>
          <p:cNvSpPr txBox="1">
            <a:spLocks noChangeArrowheads="1"/>
          </p:cNvSpPr>
          <p:nvPr/>
        </p:nvSpPr>
        <p:spPr bwMode="auto">
          <a:xfrm>
            <a:off x="0" y="3876"/>
            <a:ext cx="9144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zh-TW" sz="3200" dirty="0" smtClean="0">
                <a:latin typeface="+mj-lt"/>
              </a:rPr>
              <a:t> Tuning the scattering length – </a:t>
            </a:r>
          </a:p>
          <a:p>
            <a:pPr algn="ctr">
              <a:spcBef>
                <a:spcPts val="1000"/>
              </a:spcBef>
            </a:pPr>
            <a:r>
              <a:rPr lang="en-US" altLang="zh-TW" sz="3200" dirty="0" smtClean="0">
                <a:latin typeface="+mj-lt"/>
              </a:rPr>
              <a:t>two-channel model</a:t>
            </a:r>
            <a:endParaRPr lang="en-US" altLang="zh-TW" sz="3200" dirty="0">
              <a:latin typeface="+mj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6536" y="2132856"/>
            <a:ext cx="2110725" cy="732533"/>
          </a:xfrm>
          <a:prstGeom prst="rect">
            <a:avLst/>
          </a:prstGeom>
        </p:spPr>
      </p:pic>
      <p:pic>
        <p:nvPicPr>
          <p:cNvPr id="43008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96536" y="2924944"/>
            <a:ext cx="4032448" cy="811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08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96536" y="3789040"/>
            <a:ext cx="7220900" cy="813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08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96536" y="4725144"/>
            <a:ext cx="26003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" name="群組 60"/>
          <p:cNvGrpSpPr/>
          <p:nvPr/>
        </p:nvGrpSpPr>
        <p:grpSpPr>
          <a:xfrm>
            <a:off x="539552" y="2276872"/>
            <a:ext cx="3024336" cy="1944216"/>
            <a:chOff x="539552" y="1772816"/>
            <a:chExt cx="3024336" cy="1944216"/>
          </a:xfrm>
        </p:grpSpPr>
        <p:grpSp>
          <p:nvGrpSpPr>
            <p:cNvPr id="12" name="群組 11"/>
            <p:cNvGrpSpPr/>
            <p:nvPr/>
          </p:nvGrpSpPr>
          <p:grpSpPr>
            <a:xfrm>
              <a:off x="1259632" y="1772816"/>
              <a:ext cx="1296144" cy="1880592"/>
              <a:chOff x="683568" y="1268760"/>
              <a:chExt cx="1296144" cy="1880592"/>
            </a:xfrm>
          </p:grpSpPr>
          <p:grpSp>
            <p:nvGrpSpPr>
              <p:cNvPr id="13" name="群組 99"/>
              <p:cNvGrpSpPr/>
              <p:nvPr/>
            </p:nvGrpSpPr>
            <p:grpSpPr>
              <a:xfrm>
                <a:off x="683568" y="1268760"/>
                <a:ext cx="1296144" cy="1880592"/>
                <a:chOff x="683568" y="1268760"/>
                <a:chExt cx="1296144" cy="1880592"/>
              </a:xfrm>
            </p:grpSpPr>
            <p:grpSp>
              <p:nvGrpSpPr>
                <p:cNvPr id="17" name="群組 63"/>
                <p:cNvGrpSpPr/>
                <p:nvPr/>
              </p:nvGrpSpPr>
              <p:grpSpPr>
                <a:xfrm>
                  <a:off x="683568" y="1268760"/>
                  <a:ext cx="1296144" cy="1880592"/>
                  <a:chOff x="395536" y="260648"/>
                  <a:chExt cx="1296144" cy="1880592"/>
                </a:xfrm>
              </p:grpSpPr>
              <p:grpSp>
                <p:nvGrpSpPr>
                  <p:cNvPr id="19" name="群組 23"/>
                  <p:cNvGrpSpPr/>
                  <p:nvPr/>
                </p:nvGrpSpPr>
                <p:grpSpPr>
                  <a:xfrm>
                    <a:off x="395536" y="260648"/>
                    <a:ext cx="504056" cy="1880592"/>
                    <a:chOff x="4067944" y="2060848"/>
                    <a:chExt cx="504056" cy="1880592"/>
                  </a:xfrm>
                </p:grpSpPr>
                <p:grpSp>
                  <p:nvGrpSpPr>
                    <p:cNvPr id="26" name="群組 21"/>
                    <p:cNvGrpSpPr/>
                    <p:nvPr/>
                  </p:nvGrpSpPr>
                  <p:grpSpPr>
                    <a:xfrm>
                      <a:off x="4067944" y="2060848"/>
                      <a:ext cx="504056" cy="1880592"/>
                      <a:chOff x="4067944" y="2060848"/>
                      <a:chExt cx="504056" cy="1880592"/>
                    </a:xfrm>
                  </p:grpSpPr>
                  <p:cxnSp>
                    <p:nvCxnSpPr>
                      <p:cNvPr id="28" name="直線接點 9"/>
                      <p:cNvCxnSpPr/>
                      <p:nvPr/>
                    </p:nvCxnSpPr>
                    <p:spPr>
                      <a:xfrm>
                        <a:off x="4067944" y="2060848"/>
                        <a:ext cx="0" cy="1872208"/>
                      </a:xfrm>
                      <a:prstGeom prst="line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直線接點 28"/>
                      <p:cNvCxnSpPr/>
                      <p:nvPr/>
                    </p:nvCxnSpPr>
                    <p:spPr>
                      <a:xfrm>
                        <a:off x="4572000" y="2060848"/>
                        <a:ext cx="0" cy="1872208"/>
                      </a:xfrm>
                      <a:prstGeom prst="line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直線接點 15"/>
                      <p:cNvCxnSpPr/>
                      <p:nvPr/>
                    </p:nvCxnSpPr>
                    <p:spPr>
                      <a:xfrm flipH="1">
                        <a:off x="4067944" y="3933056"/>
                        <a:ext cx="504056" cy="8384"/>
                      </a:xfrm>
                      <a:prstGeom prst="line">
                        <a:avLst/>
                      </a:prstGeom>
                      <a:ln w="254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7" name="直線接點 26"/>
                    <p:cNvCxnSpPr/>
                    <p:nvPr/>
                  </p:nvCxnSpPr>
                  <p:spPr>
                    <a:xfrm flipH="1">
                      <a:off x="4067944" y="3212976"/>
                      <a:ext cx="504056" cy="8384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" name="群組 31"/>
                  <p:cNvGrpSpPr/>
                  <p:nvPr/>
                </p:nvGrpSpPr>
                <p:grpSpPr>
                  <a:xfrm>
                    <a:off x="395536" y="404664"/>
                    <a:ext cx="1296144" cy="1376536"/>
                    <a:chOff x="4067944" y="2204864"/>
                    <a:chExt cx="1296144" cy="1376536"/>
                  </a:xfrm>
                </p:grpSpPr>
                <p:cxnSp>
                  <p:nvCxnSpPr>
                    <p:cNvPr id="22" name="直線接點 21"/>
                    <p:cNvCxnSpPr/>
                    <p:nvPr/>
                  </p:nvCxnSpPr>
                  <p:spPr>
                    <a:xfrm>
                      <a:off x="4067944" y="2204864"/>
                      <a:ext cx="0" cy="1368152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直線接點 22"/>
                    <p:cNvCxnSpPr/>
                    <p:nvPr/>
                  </p:nvCxnSpPr>
                  <p:spPr>
                    <a:xfrm>
                      <a:off x="4572000" y="2996952"/>
                      <a:ext cx="0" cy="576064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直線接點 23"/>
                    <p:cNvCxnSpPr/>
                    <p:nvPr/>
                  </p:nvCxnSpPr>
                  <p:spPr>
                    <a:xfrm flipH="1">
                      <a:off x="4067944" y="3573016"/>
                      <a:ext cx="504056" cy="8384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直線接點 24"/>
                    <p:cNvCxnSpPr/>
                    <p:nvPr/>
                  </p:nvCxnSpPr>
                  <p:spPr>
                    <a:xfrm>
                      <a:off x="4572000" y="2996952"/>
                      <a:ext cx="792088" cy="0"/>
                    </a:xfrm>
                    <a:prstGeom prst="line">
                      <a:avLst/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1" name="直線接點 20"/>
                  <p:cNvCxnSpPr/>
                  <p:nvPr/>
                </p:nvCxnSpPr>
                <p:spPr>
                  <a:xfrm flipH="1">
                    <a:off x="395536" y="1196752"/>
                    <a:ext cx="504056" cy="8384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直線單箭頭接點 17"/>
                <p:cNvCxnSpPr/>
                <p:nvPr/>
              </p:nvCxnSpPr>
              <p:spPr>
                <a:xfrm>
                  <a:off x="683568" y="2636912"/>
                  <a:ext cx="50405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文字方塊 13"/>
              <p:cNvSpPr txBox="1"/>
              <p:nvPr/>
            </p:nvSpPr>
            <p:spPr>
              <a:xfrm>
                <a:off x="1187624" y="2420888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r</a:t>
                </a:r>
                <a:r>
                  <a:rPr lang="en-US" altLang="zh-TW" baseline="-25000" dirty="0" smtClean="0"/>
                  <a:t>0</a:t>
                </a:r>
                <a:endParaRPr lang="zh-TW" altLang="zh-TW" dirty="0" smtClean="0"/>
              </a:p>
            </p:txBody>
          </p:sp>
          <p:cxnSp>
            <p:nvCxnSpPr>
              <p:cNvPr id="15" name="直線接點 14"/>
              <p:cNvCxnSpPr/>
              <p:nvPr/>
            </p:nvCxnSpPr>
            <p:spPr>
              <a:xfrm>
                <a:off x="899592" y="1988840"/>
                <a:ext cx="0" cy="216024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字方塊 15"/>
              <p:cNvSpPr txBox="1"/>
              <p:nvPr/>
            </p:nvSpPr>
            <p:spPr>
              <a:xfrm>
                <a:off x="1187624" y="22048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  <a:cs typeface="Times New Roman" pitchFamily="18" charset="0"/>
                  </a:rPr>
                  <a:t>E</a:t>
                </a:r>
                <a:r>
                  <a:rPr lang="en-US" altLang="zh-TW" baseline="-25000" dirty="0" smtClean="0">
                    <a:solidFill>
                      <a:srgbClr val="FF0000"/>
                    </a:solidFill>
                    <a:cs typeface="Times New Roman" pitchFamily="18" charset="0"/>
                  </a:rPr>
                  <a:t>C</a:t>
                </a:r>
                <a:endParaRPr lang="zh-TW" altLang="zh-TW" dirty="0" smtClean="0">
                  <a:solidFill>
                    <a:srgbClr val="FF0000"/>
                  </a:solidFill>
                  <a:cs typeface="Times New Roman" pitchFamily="18" charset="0"/>
                </a:endParaRPr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1403648" y="234888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/>
                <a:t>B</a:t>
              </a:r>
              <a:endParaRPr lang="zh-TW" altLang="en-US" b="1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539552" y="2492896"/>
              <a:ext cx="792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err="1" smtClean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altLang="zh-TW" b="1" baseline="-25000" dirty="0" err="1" smtClean="0">
                  <a:latin typeface="Times New Roman" pitchFamily="18" charset="0"/>
                  <a:cs typeface="Times New Roman" pitchFamily="18" charset="0"/>
                </a:rPr>
                <a:t>conti</a:t>
              </a:r>
              <a:endParaRPr lang="zh-TW" altLang="zh-TW" b="1" dirty="0" smtClean="0">
                <a:latin typeface="Times New Roman" pitchFamily="18" charset="0"/>
                <a:cs typeface="Times New Roman" pitchFamily="18" charset="0"/>
              </a:endParaRPr>
            </a:p>
            <a:p>
              <a:endParaRPr lang="zh-TW" altLang="en-US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763688" y="2339588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 smtClean="0">
                  <a:latin typeface="Times New Roman" pitchFamily="18" charset="0"/>
                  <a:cs typeface="Times New Roman" pitchFamily="18" charset="0"/>
                </a:rPr>
                <a:t>Open Channel</a:t>
              </a:r>
              <a:endParaRPr lang="zh-TW" altLang="en-US" sz="1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763688" y="3409255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Close Channel</a:t>
              </a:r>
              <a:endParaRPr lang="zh-TW" alt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107504" y="4524688"/>
            <a:ext cx="3528392" cy="1891953"/>
            <a:chOff x="107504" y="4437112"/>
            <a:chExt cx="3528392" cy="1891953"/>
          </a:xfrm>
        </p:grpSpPr>
        <p:grpSp>
          <p:nvGrpSpPr>
            <p:cNvPr id="31" name="群組 30"/>
            <p:cNvGrpSpPr/>
            <p:nvPr/>
          </p:nvGrpSpPr>
          <p:grpSpPr>
            <a:xfrm>
              <a:off x="1259632" y="4437112"/>
              <a:ext cx="1296144" cy="1816968"/>
              <a:chOff x="683568" y="3429000"/>
              <a:chExt cx="1296144" cy="1816968"/>
            </a:xfrm>
          </p:grpSpPr>
          <p:grpSp>
            <p:nvGrpSpPr>
              <p:cNvPr id="32" name="群組 23"/>
              <p:cNvGrpSpPr/>
              <p:nvPr/>
            </p:nvGrpSpPr>
            <p:grpSpPr>
              <a:xfrm>
                <a:off x="683568" y="3429000"/>
                <a:ext cx="504056" cy="1816968"/>
                <a:chOff x="4067944" y="2060848"/>
                <a:chExt cx="504056" cy="1816968"/>
              </a:xfrm>
            </p:grpSpPr>
            <p:grpSp>
              <p:nvGrpSpPr>
                <p:cNvPr id="43" name="群組 21"/>
                <p:cNvGrpSpPr/>
                <p:nvPr/>
              </p:nvGrpSpPr>
              <p:grpSpPr>
                <a:xfrm>
                  <a:off x="4067944" y="2060848"/>
                  <a:ext cx="504056" cy="1816968"/>
                  <a:chOff x="4067944" y="2060848"/>
                  <a:chExt cx="504056" cy="1816968"/>
                </a:xfrm>
              </p:grpSpPr>
              <p:cxnSp>
                <p:nvCxnSpPr>
                  <p:cNvPr id="45" name="直線接點 9"/>
                  <p:cNvCxnSpPr/>
                  <p:nvPr/>
                </p:nvCxnSpPr>
                <p:spPr>
                  <a:xfrm>
                    <a:off x="4067944" y="2060848"/>
                    <a:ext cx="0" cy="1808584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線接點 45"/>
                  <p:cNvCxnSpPr/>
                  <p:nvPr/>
                </p:nvCxnSpPr>
                <p:spPr>
                  <a:xfrm>
                    <a:off x="4572000" y="2060848"/>
                    <a:ext cx="0" cy="1808584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15"/>
                  <p:cNvCxnSpPr/>
                  <p:nvPr/>
                </p:nvCxnSpPr>
                <p:spPr>
                  <a:xfrm flipH="1">
                    <a:off x="4067944" y="3869432"/>
                    <a:ext cx="504056" cy="8384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4" name="直線接點 43"/>
                <p:cNvCxnSpPr/>
                <p:nvPr/>
              </p:nvCxnSpPr>
              <p:spPr>
                <a:xfrm flipH="1">
                  <a:off x="4067944" y="3212976"/>
                  <a:ext cx="504056" cy="838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單箭頭接點 32"/>
              <p:cNvCxnSpPr/>
              <p:nvPr/>
            </p:nvCxnSpPr>
            <p:spPr>
              <a:xfrm>
                <a:off x="683568" y="4797152"/>
                <a:ext cx="50405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文字方塊 33"/>
              <p:cNvSpPr txBox="1"/>
              <p:nvPr/>
            </p:nvSpPr>
            <p:spPr>
              <a:xfrm>
                <a:off x="1187624" y="4581128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r</a:t>
                </a:r>
                <a:r>
                  <a:rPr lang="en-US" altLang="zh-TW" baseline="-25000" dirty="0" smtClean="0"/>
                  <a:t>0</a:t>
                </a:r>
                <a:endParaRPr lang="zh-TW" altLang="zh-TW" dirty="0" smtClean="0"/>
              </a:p>
            </p:txBody>
          </p:sp>
          <p:grpSp>
            <p:nvGrpSpPr>
              <p:cNvPr id="35" name="群組 149"/>
              <p:cNvGrpSpPr/>
              <p:nvPr/>
            </p:nvGrpSpPr>
            <p:grpSpPr>
              <a:xfrm>
                <a:off x="683568" y="3780656"/>
                <a:ext cx="1296144" cy="1384920"/>
                <a:chOff x="683568" y="3573016"/>
                <a:chExt cx="1296144" cy="1384920"/>
              </a:xfrm>
            </p:grpSpPr>
            <p:cxnSp>
              <p:nvCxnSpPr>
                <p:cNvPr id="37" name="直線接點 36"/>
                <p:cNvCxnSpPr/>
                <p:nvPr/>
              </p:nvCxnSpPr>
              <p:spPr>
                <a:xfrm>
                  <a:off x="683568" y="3573016"/>
                  <a:ext cx="0" cy="136815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>
                  <a:off x="1187624" y="4365104"/>
                  <a:ext cx="0" cy="5760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>
                <a:xfrm flipH="1">
                  <a:off x="683568" y="4949552"/>
                  <a:ext cx="504056" cy="83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>
                <a:xfrm>
                  <a:off x="1187624" y="4365104"/>
                  <a:ext cx="79208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>
                <a:xfrm flipH="1">
                  <a:off x="683568" y="4365104"/>
                  <a:ext cx="504056" cy="83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/>
                <p:cNvCxnSpPr/>
                <p:nvPr/>
              </p:nvCxnSpPr>
              <p:spPr>
                <a:xfrm>
                  <a:off x="899592" y="4149080"/>
                  <a:ext cx="0" cy="21602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文字方塊 53"/>
            <p:cNvSpPr txBox="1"/>
            <p:nvPr/>
          </p:nvSpPr>
          <p:spPr>
            <a:xfrm>
              <a:off x="1403648" y="514790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/>
                <a:t>B</a:t>
              </a:r>
              <a:endParaRPr lang="zh-TW" altLang="en-US" b="1" dirty="0"/>
            </a:p>
          </p:txBody>
        </p:sp>
        <p:sp>
          <p:nvSpPr>
            <p:cNvPr id="409602" name="Rectangle 2"/>
            <p:cNvSpPr>
              <a:spLocks noChangeArrowheads="1"/>
            </p:cNvSpPr>
            <p:nvPr/>
          </p:nvSpPr>
          <p:spPr bwMode="auto">
            <a:xfrm>
              <a:off x="107504" y="5363924"/>
              <a:ext cx="129614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</a:t>
              </a:r>
              <a:r>
                <a:rPr kumimoji="1" lang="en-US" altLang="zh-TW" b="1" i="0" u="none" strike="noStrike" cap="none" normalizeH="0" baseline="-30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conti</a:t>
              </a:r>
              <a:r>
                <a:rPr kumimoji="1" lang="en-US" altLang="zh-TW" b="1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</a:t>
              </a:r>
              <a:r>
                <a:rPr kumimoji="1" lang="en-US" altLang="zh-TW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= </a:t>
              </a:r>
              <a:r>
                <a:rPr kumimoji="1" lang="en-US" altLang="zh-TW" b="1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E</a:t>
              </a:r>
              <a:r>
                <a:rPr kumimoji="1" lang="en-US" altLang="zh-TW" b="1" i="0" u="none" strike="noStrike" cap="none" normalizeH="0" baseline="-3000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c</a:t>
              </a:r>
              <a:endPara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1835696" y="5229200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 smtClean="0">
                  <a:latin typeface="Times New Roman" pitchFamily="18" charset="0"/>
                  <a:cs typeface="Times New Roman" pitchFamily="18" charset="0"/>
                </a:rPr>
                <a:t>Open Channel</a:t>
              </a:r>
              <a:endParaRPr lang="zh-TW" altLang="en-US" sz="1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763688" y="6021288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Close Channel</a:t>
              </a:r>
              <a:endParaRPr lang="zh-TW" alt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4736926" y="4859868"/>
            <a:ext cx="3219450" cy="1233428"/>
            <a:chOff x="4644008" y="4581128"/>
            <a:chExt cx="3291458" cy="1296144"/>
          </a:xfrm>
        </p:grpSpPr>
        <p:pic>
          <p:nvPicPr>
            <p:cNvPr id="430084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4581128"/>
              <a:ext cx="2438400" cy="876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60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716016" y="5515322"/>
              <a:ext cx="3219450" cy="361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0" name="文字方塊 59"/>
          <p:cNvSpPr txBox="1"/>
          <p:nvPr/>
        </p:nvSpPr>
        <p:spPr>
          <a:xfrm>
            <a:off x="539552" y="1196752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- Two-channel model: open and closed channels</a:t>
            </a:r>
          </a:p>
          <a:p>
            <a:r>
              <a:rPr lang="en-US" altLang="zh-TW" dirty="0" smtClean="0"/>
              <a:t>- Atom comes in via the open channel</a:t>
            </a:r>
          </a:p>
          <a:p>
            <a:r>
              <a:rPr lang="en-US" altLang="zh-TW" dirty="0" smtClean="0"/>
              <a:t>- Scattering length tuned by a nearby bound-state in the closed channel</a:t>
            </a:r>
          </a:p>
        </p:txBody>
      </p:sp>
      <p:grpSp>
        <p:nvGrpSpPr>
          <p:cNvPr id="65" name="群組 64"/>
          <p:cNvGrpSpPr/>
          <p:nvPr/>
        </p:nvGrpSpPr>
        <p:grpSpPr>
          <a:xfrm>
            <a:off x="4795839" y="4276051"/>
            <a:ext cx="2656481" cy="377085"/>
            <a:chOff x="4939855" y="3933056"/>
            <a:chExt cx="2656481" cy="377085"/>
          </a:xfrm>
        </p:grpSpPr>
        <p:pic>
          <p:nvPicPr>
            <p:cNvPr id="409601" name="Picture 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39855" y="3940809"/>
              <a:ext cx="2970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文字方塊 63"/>
            <p:cNvSpPr txBox="1"/>
            <p:nvPr/>
          </p:nvSpPr>
          <p:spPr>
            <a:xfrm>
              <a:off x="5220072" y="3933056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: </a:t>
              </a:r>
              <a:r>
                <a:rPr lang="en-US" altLang="zh-TW" sz="1600" dirty="0" smtClean="0">
                  <a:latin typeface="Times New Roman" pitchFamily="18" charset="0"/>
                  <a:cs typeface="Times New Roman" pitchFamily="18" charset="0"/>
                </a:rPr>
                <a:t>Coupling Strength</a:t>
              </a:r>
              <a:endParaRPr lang="zh-TW" alt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0" y="2564904"/>
            <a:ext cx="3600400" cy="752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72000" y="3429000"/>
            <a:ext cx="3607233" cy="7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25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40" name="Text Box 1129"/>
          <p:cNvSpPr txBox="1">
            <a:spLocks noChangeArrowheads="1"/>
          </p:cNvSpPr>
          <p:nvPr/>
        </p:nvSpPr>
        <p:spPr bwMode="auto">
          <a:xfrm>
            <a:off x="0" y="260648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Magnetic </a:t>
            </a:r>
            <a:r>
              <a:rPr lang="en-US" altLang="zh-TW" sz="3200" dirty="0" err="1" smtClean="0">
                <a:latin typeface="+mj-lt"/>
              </a:rPr>
              <a:t>Feshbach</a:t>
            </a:r>
            <a:r>
              <a:rPr lang="en-US" altLang="zh-TW" sz="3200" dirty="0" smtClean="0">
                <a:latin typeface="+mj-lt"/>
              </a:rPr>
              <a:t> resonance</a:t>
            </a:r>
            <a:endParaRPr lang="en-US" altLang="zh-TW" sz="3200" dirty="0">
              <a:latin typeface="+mj-lt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1396924" y="1556792"/>
            <a:ext cx="1656184" cy="0"/>
            <a:chOff x="1396924" y="1412776"/>
            <a:chExt cx="1656184" cy="0"/>
          </a:xfrm>
        </p:grpSpPr>
        <p:cxnSp>
          <p:nvCxnSpPr>
            <p:cNvPr id="19" name="直線單箭頭接點 18"/>
            <p:cNvCxnSpPr/>
            <p:nvPr/>
          </p:nvCxnSpPr>
          <p:spPr>
            <a:xfrm>
              <a:off x="1396924" y="1412776"/>
              <a:ext cx="360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2693068" y="1412776"/>
              <a:ext cx="360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4499992" y="2492896"/>
            <a:ext cx="3888432" cy="3240360"/>
            <a:chOff x="-36512" y="2204864"/>
            <a:chExt cx="3888432" cy="3240360"/>
          </a:xfrm>
        </p:grpSpPr>
        <p:sp>
          <p:nvSpPr>
            <p:cNvPr id="23" name="文字方塊 22"/>
            <p:cNvSpPr txBox="1"/>
            <p:nvPr/>
          </p:nvSpPr>
          <p:spPr>
            <a:xfrm rot="16200000">
              <a:off x="-273731" y="3378187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/>
                <a:t>Space</a:t>
              </a:r>
              <a:endParaRPr lang="zh-TW" altLang="en-US" sz="2400" b="1" dirty="0"/>
            </a:p>
          </p:txBody>
        </p:sp>
        <p:grpSp>
          <p:nvGrpSpPr>
            <p:cNvPr id="27" name="群組 28"/>
            <p:cNvGrpSpPr/>
            <p:nvPr/>
          </p:nvGrpSpPr>
          <p:grpSpPr>
            <a:xfrm>
              <a:off x="395536" y="2204864"/>
              <a:ext cx="3456384" cy="3240360"/>
              <a:chOff x="395536" y="2204864"/>
              <a:chExt cx="3456384" cy="3240360"/>
            </a:xfrm>
          </p:grpSpPr>
          <p:grpSp>
            <p:nvGrpSpPr>
              <p:cNvPr id="28" name="群組 26"/>
              <p:cNvGrpSpPr/>
              <p:nvPr/>
            </p:nvGrpSpPr>
            <p:grpSpPr>
              <a:xfrm>
                <a:off x="899592" y="2492896"/>
                <a:ext cx="2592288" cy="2232248"/>
                <a:chOff x="3347864" y="2420888"/>
                <a:chExt cx="2592288" cy="2232248"/>
              </a:xfrm>
            </p:grpSpPr>
            <p:grpSp>
              <p:nvGrpSpPr>
                <p:cNvPr id="32" name="群組 67"/>
                <p:cNvGrpSpPr/>
                <p:nvPr/>
              </p:nvGrpSpPr>
              <p:grpSpPr>
                <a:xfrm>
                  <a:off x="3347864" y="2420888"/>
                  <a:ext cx="216024" cy="504056"/>
                  <a:chOff x="6156176" y="2708920"/>
                  <a:chExt cx="216024" cy="504056"/>
                </a:xfrm>
              </p:grpSpPr>
              <p:sp>
                <p:nvSpPr>
                  <p:cNvPr id="54" name="橢圓 53"/>
                  <p:cNvSpPr/>
                  <p:nvPr/>
                </p:nvSpPr>
                <p:spPr>
                  <a:xfrm>
                    <a:off x="6156176" y="2852936"/>
                    <a:ext cx="216024" cy="216024"/>
                  </a:xfrm>
                  <a:prstGeom prst="ellipse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55" name="直線單箭頭接點 54"/>
                  <p:cNvCxnSpPr/>
                  <p:nvPr/>
                </p:nvCxnSpPr>
                <p:spPr>
                  <a:xfrm>
                    <a:off x="6228184" y="2708920"/>
                    <a:ext cx="0" cy="504056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群組 70"/>
                <p:cNvGrpSpPr/>
                <p:nvPr/>
              </p:nvGrpSpPr>
              <p:grpSpPr>
                <a:xfrm>
                  <a:off x="3347864" y="4077072"/>
                  <a:ext cx="216024" cy="504056"/>
                  <a:chOff x="6804248" y="2708920"/>
                  <a:chExt cx="216024" cy="504056"/>
                </a:xfrm>
              </p:grpSpPr>
              <p:sp>
                <p:nvSpPr>
                  <p:cNvPr id="52" name="橢圓 51"/>
                  <p:cNvSpPr/>
                  <p:nvPr/>
                </p:nvSpPr>
                <p:spPr>
                  <a:xfrm>
                    <a:off x="6804248" y="2852936"/>
                    <a:ext cx="216024" cy="216024"/>
                  </a:xfrm>
                  <a:prstGeom prst="ellipse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53" name="直線單箭頭接點 52"/>
                  <p:cNvCxnSpPr/>
                  <p:nvPr/>
                </p:nvCxnSpPr>
                <p:spPr>
                  <a:xfrm>
                    <a:off x="6948264" y="2708920"/>
                    <a:ext cx="0" cy="504056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群組 73"/>
                <p:cNvGrpSpPr/>
                <p:nvPr/>
              </p:nvGrpSpPr>
              <p:grpSpPr>
                <a:xfrm>
                  <a:off x="5724128" y="2492896"/>
                  <a:ext cx="216024" cy="504056"/>
                  <a:chOff x="6156176" y="2708920"/>
                  <a:chExt cx="216024" cy="504056"/>
                </a:xfrm>
              </p:grpSpPr>
              <p:sp>
                <p:nvSpPr>
                  <p:cNvPr id="50" name="橢圓 49"/>
                  <p:cNvSpPr/>
                  <p:nvPr/>
                </p:nvSpPr>
                <p:spPr>
                  <a:xfrm>
                    <a:off x="6156176" y="2852936"/>
                    <a:ext cx="216024" cy="216024"/>
                  </a:xfrm>
                  <a:prstGeom prst="ellipse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51" name="直線單箭頭接點 50"/>
                  <p:cNvCxnSpPr/>
                  <p:nvPr/>
                </p:nvCxnSpPr>
                <p:spPr>
                  <a:xfrm>
                    <a:off x="6228184" y="2708920"/>
                    <a:ext cx="0" cy="504056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群組 76"/>
                <p:cNvGrpSpPr/>
                <p:nvPr/>
              </p:nvGrpSpPr>
              <p:grpSpPr>
                <a:xfrm>
                  <a:off x="5724128" y="4149080"/>
                  <a:ext cx="216024" cy="504056"/>
                  <a:chOff x="6804248" y="2708920"/>
                  <a:chExt cx="216024" cy="504056"/>
                </a:xfrm>
              </p:grpSpPr>
              <p:sp>
                <p:nvSpPr>
                  <p:cNvPr id="48" name="橢圓 47"/>
                  <p:cNvSpPr/>
                  <p:nvPr/>
                </p:nvSpPr>
                <p:spPr>
                  <a:xfrm>
                    <a:off x="6804248" y="2852936"/>
                    <a:ext cx="216024" cy="216024"/>
                  </a:xfrm>
                  <a:prstGeom prst="ellipse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49" name="直線單箭頭接點 48"/>
                  <p:cNvCxnSpPr/>
                  <p:nvPr/>
                </p:nvCxnSpPr>
                <p:spPr>
                  <a:xfrm>
                    <a:off x="6948264" y="2708920"/>
                    <a:ext cx="0" cy="504056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群組 52"/>
                <p:cNvGrpSpPr/>
                <p:nvPr/>
              </p:nvGrpSpPr>
              <p:grpSpPr>
                <a:xfrm>
                  <a:off x="4355976" y="3284984"/>
                  <a:ext cx="216024" cy="504056"/>
                  <a:chOff x="5118447" y="4437112"/>
                  <a:chExt cx="216024" cy="504056"/>
                </a:xfrm>
              </p:grpSpPr>
              <p:sp>
                <p:nvSpPr>
                  <p:cNvPr id="46" name="橢圓 45"/>
                  <p:cNvSpPr/>
                  <p:nvPr/>
                </p:nvSpPr>
                <p:spPr>
                  <a:xfrm>
                    <a:off x="5118447" y="4581128"/>
                    <a:ext cx="216024" cy="216024"/>
                  </a:xfrm>
                  <a:prstGeom prst="ellipse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47" name="直線單箭頭接點 46"/>
                  <p:cNvCxnSpPr/>
                  <p:nvPr/>
                </p:nvCxnSpPr>
                <p:spPr>
                  <a:xfrm>
                    <a:off x="5190455" y="4437112"/>
                    <a:ext cx="0" cy="504056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" name="群組 61"/>
                <p:cNvGrpSpPr/>
                <p:nvPr/>
              </p:nvGrpSpPr>
              <p:grpSpPr>
                <a:xfrm>
                  <a:off x="4644008" y="3429000"/>
                  <a:ext cx="216024" cy="504056"/>
                  <a:chOff x="6444208" y="764704"/>
                  <a:chExt cx="216024" cy="504056"/>
                </a:xfrm>
              </p:grpSpPr>
              <p:sp>
                <p:nvSpPr>
                  <p:cNvPr id="44" name="橢圓 43"/>
                  <p:cNvSpPr/>
                  <p:nvPr/>
                </p:nvSpPr>
                <p:spPr>
                  <a:xfrm>
                    <a:off x="6444208" y="908720"/>
                    <a:ext cx="216024" cy="216024"/>
                  </a:xfrm>
                  <a:prstGeom prst="ellipse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solidFill>
                        <a:srgbClr val="00B050"/>
                      </a:solidFill>
                    </a:endParaRPr>
                  </a:p>
                </p:txBody>
              </p:sp>
              <p:cxnSp>
                <p:nvCxnSpPr>
                  <p:cNvPr id="45" name="直線單箭頭接點 44"/>
                  <p:cNvCxnSpPr/>
                  <p:nvPr/>
                </p:nvCxnSpPr>
                <p:spPr>
                  <a:xfrm>
                    <a:off x="6588224" y="764704"/>
                    <a:ext cx="0" cy="504056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" name="直線單箭頭接點 10"/>
                <p:cNvCxnSpPr/>
                <p:nvPr/>
              </p:nvCxnSpPr>
              <p:spPr>
                <a:xfrm>
                  <a:off x="3635896" y="2780928"/>
                  <a:ext cx="576064" cy="64807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單箭頭接點 11"/>
                <p:cNvCxnSpPr/>
                <p:nvPr/>
              </p:nvCxnSpPr>
              <p:spPr>
                <a:xfrm flipV="1">
                  <a:off x="3635896" y="3645024"/>
                  <a:ext cx="576064" cy="57606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單箭頭接點 12"/>
                <p:cNvCxnSpPr/>
                <p:nvPr/>
              </p:nvCxnSpPr>
              <p:spPr>
                <a:xfrm>
                  <a:off x="5004048" y="3717032"/>
                  <a:ext cx="576064" cy="64807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單箭頭接點 13"/>
                <p:cNvCxnSpPr/>
                <p:nvPr/>
              </p:nvCxnSpPr>
              <p:spPr>
                <a:xfrm flipV="1">
                  <a:off x="5004048" y="2852936"/>
                  <a:ext cx="576064" cy="57606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直線單箭頭接點 28"/>
              <p:cNvCxnSpPr/>
              <p:nvPr/>
            </p:nvCxnSpPr>
            <p:spPr>
              <a:xfrm>
                <a:off x="395536" y="5013176"/>
                <a:ext cx="345638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 flipV="1">
                <a:off x="395536" y="2204864"/>
                <a:ext cx="0" cy="28083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1763688" y="4983559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 smtClean="0"/>
                  <a:t>Time</a:t>
                </a:r>
                <a:endParaRPr lang="zh-TW" altLang="en-US" sz="2400" b="1" dirty="0"/>
              </a:p>
            </p:txBody>
          </p:sp>
        </p:grpSp>
      </p:grpSp>
      <p:sp>
        <p:nvSpPr>
          <p:cNvPr id="57" name="矩形 56"/>
          <p:cNvSpPr/>
          <p:nvPr/>
        </p:nvSpPr>
        <p:spPr>
          <a:xfrm>
            <a:off x="539552" y="849486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Two alkali atoms scatter into a meta-stable molecular state and decay back to two free atoms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Open          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Closed            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圖片 16" descr="F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06" y="2033709"/>
            <a:ext cx="3767506" cy="348352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987442" y="2845316"/>
            <a:ext cx="0" cy="360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987442" y="3510920"/>
            <a:ext cx="0" cy="360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53108" y="284067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145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39</a:t>
            </a:fld>
            <a:endParaRPr lang="zh-TW" altLang="en-US"/>
          </a:p>
        </p:txBody>
      </p:sp>
      <p:grpSp>
        <p:nvGrpSpPr>
          <p:cNvPr id="2" name="群組 35"/>
          <p:cNvGrpSpPr/>
          <p:nvPr/>
        </p:nvGrpSpPr>
        <p:grpSpPr>
          <a:xfrm>
            <a:off x="4283968" y="2105717"/>
            <a:ext cx="4704710" cy="3312368"/>
            <a:chOff x="539552" y="1988840"/>
            <a:chExt cx="4704710" cy="3312368"/>
          </a:xfrm>
        </p:grpSpPr>
        <p:grpSp>
          <p:nvGrpSpPr>
            <p:cNvPr id="3" name="群組 31"/>
            <p:cNvGrpSpPr/>
            <p:nvPr/>
          </p:nvGrpSpPr>
          <p:grpSpPr>
            <a:xfrm>
              <a:off x="539552" y="1988840"/>
              <a:ext cx="3961066" cy="3312368"/>
              <a:chOff x="2555776" y="1720910"/>
              <a:chExt cx="5113194" cy="4217401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55776" y="1720910"/>
                <a:ext cx="5113194" cy="4217401"/>
              </a:xfrm>
              <a:prstGeom prst="rect">
                <a:avLst/>
              </a:prstGeom>
            </p:spPr>
          </p:pic>
          <p:grpSp>
            <p:nvGrpSpPr>
              <p:cNvPr id="5" name="群組 30"/>
              <p:cNvGrpSpPr/>
              <p:nvPr/>
            </p:nvGrpSpPr>
            <p:grpSpPr>
              <a:xfrm>
                <a:off x="3491254" y="2867389"/>
                <a:ext cx="3600400" cy="1677348"/>
                <a:chOff x="3491254" y="2867389"/>
                <a:chExt cx="3600400" cy="1677348"/>
              </a:xfrm>
            </p:grpSpPr>
            <p:cxnSp>
              <p:nvCxnSpPr>
                <p:cNvPr id="15" name="直線單箭頭接點 14"/>
                <p:cNvCxnSpPr/>
                <p:nvPr/>
              </p:nvCxnSpPr>
              <p:spPr>
                <a:xfrm flipH="1">
                  <a:off x="4644008" y="3829611"/>
                  <a:ext cx="63959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" name="群組 27"/>
                <p:cNvGrpSpPr/>
                <p:nvPr/>
              </p:nvGrpSpPr>
              <p:grpSpPr>
                <a:xfrm>
                  <a:off x="3491254" y="2867389"/>
                  <a:ext cx="3600400" cy="1677348"/>
                  <a:chOff x="3491880" y="2878358"/>
                  <a:chExt cx="3600400" cy="1677348"/>
                </a:xfrm>
              </p:grpSpPr>
              <p:cxnSp>
                <p:nvCxnSpPr>
                  <p:cNvPr id="7" name="直線接點 6"/>
                  <p:cNvCxnSpPr/>
                  <p:nvPr/>
                </p:nvCxnSpPr>
                <p:spPr>
                  <a:xfrm>
                    <a:off x="3491880" y="3717032"/>
                    <a:ext cx="360040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線接點 19"/>
                  <p:cNvCxnSpPr/>
                  <p:nvPr/>
                </p:nvCxnSpPr>
                <p:spPr>
                  <a:xfrm>
                    <a:off x="4644008" y="2878358"/>
                    <a:ext cx="0" cy="167734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文字方塊 25"/>
                  <p:cNvSpPr txBox="1"/>
                  <p:nvPr/>
                </p:nvSpPr>
                <p:spPr>
                  <a:xfrm>
                    <a:off x="4834614" y="3767037"/>
                    <a:ext cx="4489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∆</a:t>
                    </a:r>
                    <a:endParaRPr lang="zh-TW" altLang="en-US" dirty="0"/>
                  </a:p>
                </p:txBody>
              </p:sp>
            </p:grpSp>
          </p:grpSp>
        </p:grpSp>
        <p:sp>
          <p:nvSpPr>
            <p:cNvPr id="35" name="文字方塊 34"/>
            <p:cNvSpPr txBox="1"/>
            <p:nvPr/>
          </p:nvSpPr>
          <p:spPr>
            <a:xfrm>
              <a:off x="4500618" y="4579576"/>
              <a:ext cx="74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∆ </a:t>
              </a:r>
              <a:r>
                <a:rPr lang="en-US" altLang="zh-TW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&lt; 0</a:t>
              </a:r>
              <a:endParaRPr lang="zh-TW" altLang="en-US" dirty="0"/>
            </a:p>
          </p:txBody>
        </p:sp>
      </p:grpSp>
      <p:pic>
        <p:nvPicPr>
          <p:cNvPr id="43008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357" y="5711369"/>
            <a:ext cx="2592288" cy="80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圖片 16" descr="FR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06" y="2033709"/>
            <a:ext cx="3767506" cy="348352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83568" y="908720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Two alkali atoms scatter into a meta-stable molecular state and decay back to two free atoms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Triplet           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Siglet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Triplet 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1612052" y="1628800"/>
            <a:ext cx="3600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2908196" y="1628800"/>
            <a:ext cx="3600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129"/>
          <p:cNvSpPr txBox="1">
            <a:spLocks noChangeArrowheads="1"/>
          </p:cNvSpPr>
          <p:nvPr/>
        </p:nvSpPr>
        <p:spPr bwMode="auto">
          <a:xfrm>
            <a:off x="0" y="260648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Magnetic </a:t>
            </a:r>
            <a:r>
              <a:rPr lang="en-US" altLang="zh-TW" sz="3200" dirty="0" err="1" smtClean="0">
                <a:latin typeface="+mj-lt"/>
              </a:rPr>
              <a:t>Feshbach</a:t>
            </a:r>
            <a:r>
              <a:rPr lang="en-US" altLang="zh-TW" sz="3200" dirty="0" smtClean="0">
                <a:latin typeface="+mj-lt"/>
              </a:rPr>
              <a:t> resonance</a:t>
            </a:r>
            <a:endParaRPr lang="en-US" altLang="zh-TW" sz="3200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987442" y="2845316"/>
            <a:ext cx="0" cy="360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987442" y="3510920"/>
            <a:ext cx="0" cy="3600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53108" y="284067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145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755576" y="1124744"/>
            <a:ext cx="7345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Challenges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 smtClean="0">
                <a:cs typeface="Times New Roman" pitchFamily="18" charset="0"/>
              </a:rPr>
              <a:t>Narrow hyperfine structure (</a:t>
            </a:r>
            <a:r>
              <a:rPr lang="en-US" altLang="zh-TW" sz="2000" baseline="30000" dirty="0" smtClean="0">
                <a:cs typeface="Times New Roman" pitchFamily="18" charset="0"/>
              </a:rPr>
              <a:t>39</a:t>
            </a:r>
            <a:r>
              <a:rPr lang="en-US" altLang="zh-TW" sz="2000" dirty="0" smtClean="0">
                <a:cs typeface="Times New Roman" pitchFamily="18" charset="0"/>
              </a:rPr>
              <a:t>K &amp;</a:t>
            </a:r>
            <a:r>
              <a:rPr lang="en-US" altLang="zh-TW" sz="2000" baseline="30000" dirty="0" smtClean="0">
                <a:cs typeface="Times New Roman" pitchFamily="18" charset="0"/>
              </a:rPr>
              <a:t> 41</a:t>
            </a:r>
            <a:r>
              <a:rPr lang="en-US" altLang="zh-TW" sz="2000" dirty="0" smtClean="0">
                <a:cs typeface="Times New Roman" pitchFamily="18" charset="0"/>
              </a:rPr>
              <a:t>K</a:t>
            </a:r>
            <a:r>
              <a:rPr lang="en-US" altLang="zh-TW" sz="2000" dirty="0">
                <a:cs typeface="Times New Roman" pitchFamily="18" charset="0"/>
              </a:rPr>
              <a:t>,</a:t>
            </a:r>
            <a:r>
              <a:rPr lang="en-US" altLang="zh-TW" sz="2000" dirty="0" smtClean="0">
                <a:cs typeface="Times New Roman" pitchFamily="18" charset="0"/>
              </a:rPr>
              <a:t> bad for laser cooling)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 smtClean="0">
                <a:cs typeface="Times New Roman" pitchFamily="18" charset="0"/>
              </a:rPr>
              <a:t>Negative scattering length (</a:t>
            </a:r>
            <a:r>
              <a:rPr lang="en-US" altLang="zh-TW" sz="2000" baseline="30000" dirty="0" smtClean="0">
                <a:cs typeface="Times New Roman" pitchFamily="18" charset="0"/>
              </a:rPr>
              <a:t>39</a:t>
            </a:r>
            <a:r>
              <a:rPr lang="en-US" altLang="zh-TW" sz="2000" dirty="0" smtClean="0">
                <a:cs typeface="Times New Roman" pitchFamily="18" charset="0"/>
              </a:rPr>
              <a:t>K, bad for evaporative cooling)</a:t>
            </a:r>
          </a:p>
          <a:p>
            <a:endParaRPr lang="en-US" altLang="zh-TW" sz="2000" dirty="0" smtClean="0"/>
          </a:p>
          <a:p>
            <a:endParaRPr lang="en-US" altLang="zh-TW" sz="2000" dirty="0" smtClean="0">
              <a:cs typeface="Times New Roman" pitchFamily="18" charset="0"/>
            </a:endParaRPr>
          </a:p>
        </p:txBody>
      </p:sp>
      <p:sp>
        <p:nvSpPr>
          <p:cNvPr id="11" name="Text Box 1129"/>
          <p:cNvSpPr txBox="1">
            <a:spLocks noChangeArrowheads="1"/>
          </p:cNvSpPr>
          <p:nvPr/>
        </p:nvSpPr>
        <p:spPr bwMode="auto">
          <a:xfrm>
            <a:off x="15492" y="14401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spcBef>
                <a:spcPct val="50000"/>
              </a:spcBef>
              <a:defRPr sz="3200">
                <a:latin typeface="+mj-lt"/>
              </a:defRPr>
            </a:lvl1pPr>
          </a:lstStyle>
          <a:p>
            <a:r>
              <a:rPr lang="en-US" altLang="zh-TW" dirty="0" smtClean="0"/>
              <a:t>Challenges  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204864"/>
            <a:ext cx="3222605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8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4581128"/>
            <a:ext cx="18192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107504" y="6536377"/>
            <a:ext cx="345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Ref: C</a:t>
            </a:r>
            <a:r>
              <a:rPr lang="en-US" altLang="zh-TW" sz="1200" kern="0" dirty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. </a:t>
            </a:r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Chin, PhD thesis (2001).</a:t>
            </a:r>
            <a:endParaRPr lang="en-US" altLang="zh-TW" sz="1200" kern="0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5831705" cy="5178293"/>
          </a:xfrm>
          <a:prstGeom prst="rect">
            <a:avLst/>
          </a:prstGeom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1665576"/>
            <a:ext cx="2160240" cy="1103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8"/>
          <p:cNvSpPr txBox="1"/>
          <p:nvPr/>
        </p:nvSpPr>
        <p:spPr>
          <a:xfrm>
            <a:off x="6084168" y="4141529"/>
            <a:ext cx="2701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→</a:t>
            </a:r>
            <a:r>
              <a:rPr lang="en-US" altLang="zh-TW" sz="2000" dirty="0" smtClean="0"/>
              <a:t> Tunable interaction: </a:t>
            </a:r>
            <a:endParaRPr lang="zh-TW" altLang="en-US" sz="2000" dirty="0" smtClean="0"/>
          </a:p>
          <a:p>
            <a:r>
              <a:rPr lang="en-US" altLang="zh-TW" sz="2000" dirty="0" smtClean="0"/>
              <a:t>     attractive/repulsive</a:t>
            </a:r>
          </a:p>
          <a:p>
            <a:r>
              <a:rPr lang="en-US" altLang="zh-TW" sz="2000" dirty="0" smtClean="0"/>
              <a:t>non/strongly interacting</a:t>
            </a:r>
            <a:endParaRPr lang="zh-TW" altLang="en-US" sz="2000" dirty="0"/>
          </a:p>
        </p:txBody>
      </p:sp>
      <p:sp>
        <p:nvSpPr>
          <p:cNvPr id="22" name="Text Box 1129"/>
          <p:cNvSpPr txBox="1">
            <a:spLocks noChangeArrowheads="1"/>
          </p:cNvSpPr>
          <p:nvPr/>
        </p:nvSpPr>
        <p:spPr bwMode="auto">
          <a:xfrm>
            <a:off x="0" y="260648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Scattering length and cross section</a:t>
            </a:r>
            <a:endParaRPr lang="en-US" altLang="zh-TW" sz="3200" dirty="0">
              <a:latin typeface="+mj-lt"/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2771800" y="3140968"/>
            <a:ext cx="0" cy="13681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2483768" y="3645024"/>
            <a:ext cx="0" cy="9444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3147239"/>
            <a:ext cx="2520280" cy="7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直線單箭頭接點 15"/>
          <p:cNvCxnSpPr/>
          <p:nvPr/>
        </p:nvCxnSpPr>
        <p:spPr>
          <a:xfrm flipH="1">
            <a:off x="2483768" y="4077072"/>
            <a:ext cx="28803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483768" y="4075029"/>
            <a:ext cx="347824" cy="290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∆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915816" y="4149080"/>
            <a:ext cx="74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∆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&lt; 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37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-272827"/>
            <a:ext cx="9144000" cy="1325563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cs typeface="Times New Roman" pitchFamily="18" charset="0"/>
              </a:rPr>
              <a:t>Asymptotic bound-state model (ABM)</a:t>
            </a:r>
            <a:endParaRPr lang="zh-TW" altLang="en-US" sz="3200" dirty="0">
              <a:cs typeface="Times New Roman" pitchFamily="18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4644008" y="1209625"/>
            <a:ext cx="3888914" cy="5315719"/>
            <a:chOff x="4644008" y="1268760"/>
            <a:chExt cx="3888914" cy="5315719"/>
          </a:xfrm>
        </p:grpSpPr>
        <p:pic>
          <p:nvPicPr>
            <p:cNvPr id="3604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4008" y="1268760"/>
              <a:ext cx="3888914" cy="5315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6" name="直線接點 15"/>
            <p:cNvCxnSpPr/>
            <p:nvPr/>
          </p:nvCxnSpPr>
          <p:spPr>
            <a:xfrm flipH="1">
              <a:off x="4860032" y="4509120"/>
              <a:ext cx="3024336" cy="0"/>
            </a:xfrm>
            <a:prstGeom prst="line">
              <a:avLst/>
            </a:prstGeom>
            <a:ln w="254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7884368" y="4509120"/>
              <a:ext cx="0" cy="144016"/>
            </a:xfrm>
            <a:prstGeom prst="line">
              <a:avLst/>
            </a:prstGeom>
            <a:ln w="254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線單箭頭接點 22"/>
          <p:cNvCxnSpPr/>
          <p:nvPr/>
        </p:nvCxnSpPr>
        <p:spPr>
          <a:xfrm flipH="1">
            <a:off x="3851920" y="4509120"/>
            <a:ext cx="864096" cy="0"/>
          </a:xfrm>
          <a:prstGeom prst="straightConnector1">
            <a:avLst/>
          </a:prstGeom>
          <a:ln w="25400">
            <a:solidFill>
              <a:srgbClr val="0033C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4860032" y="4589512"/>
            <a:ext cx="3024336" cy="0"/>
          </a:xfrm>
          <a:prstGeom prst="line">
            <a:avLst/>
          </a:prstGeom>
          <a:ln w="254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4860032" y="4437112"/>
            <a:ext cx="0" cy="144016"/>
          </a:xfrm>
          <a:prstGeom prst="line">
            <a:avLst/>
          </a:prstGeom>
          <a:ln w="254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 descr="FRPosit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4005064"/>
            <a:ext cx="3491377" cy="2492896"/>
          </a:xfrm>
          <a:prstGeom prst="rect">
            <a:avLst/>
          </a:prstGeom>
        </p:spPr>
      </p:pic>
      <p:pic>
        <p:nvPicPr>
          <p:cNvPr id="25" name="圖片 24" descr="ZeemanEnerg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097" y="1556792"/>
            <a:ext cx="3462656" cy="247238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683568" y="692696"/>
            <a:ext cx="4392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Easy to Estimate Resonance Position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Ex: F=1, mf=1</a:t>
            </a:r>
          </a:p>
        </p:txBody>
      </p:sp>
      <p:sp>
        <p:nvSpPr>
          <p:cNvPr id="13" name="矩形 12"/>
          <p:cNvSpPr/>
          <p:nvPr/>
        </p:nvSpPr>
        <p:spPr>
          <a:xfrm>
            <a:off x="539552" y="133147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aseline="30000" dirty="0" smtClean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zh-TW" altLang="en-US" dirty="0"/>
          </a:p>
        </p:txBody>
      </p:sp>
      <p:pic>
        <p:nvPicPr>
          <p:cNvPr id="524289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2040" y="6525344"/>
            <a:ext cx="2514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42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3816424" cy="2724985"/>
          </a:xfrm>
          <a:prstGeom prst="rect">
            <a:avLst/>
          </a:prstGeom>
        </p:spPr>
      </p:pic>
      <p:sp>
        <p:nvSpPr>
          <p:cNvPr id="7" name="Text Box 1129"/>
          <p:cNvSpPr txBox="1">
            <a:spLocks noChangeArrowheads="1"/>
          </p:cNvSpPr>
          <p:nvPr/>
        </p:nvSpPr>
        <p:spPr bwMode="auto">
          <a:xfrm>
            <a:off x="-36512" y="188640"/>
            <a:ext cx="95405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Bare and dressed </a:t>
            </a:r>
            <a:r>
              <a:rPr lang="en-US" altLang="zh-TW" sz="3200" dirty="0" err="1" smtClean="0">
                <a:latin typeface="+mj-lt"/>
              </a:rPr>
              <a:t>Feshbach</a:t>
            </a:r>
            <a:r>
              <a:rPr lang="en-US" altLang="zh-TW" sz="3200" dirty="0" smtClean="0">
                <a:latin typeface="+mj-lt"/>
              </a:rPr>
              <a:t> </a:t>
            </a:r>
            <a:r>
              <a:rPr lang="en-US" altLang="zh-TW" sz="3200" dirty="0" err="1" smtClean="0">
                <a:latin typeface="+mj-lt"/>
              </a:rPr>
              <a:t>resonacne</a:t>
            </a:r>
            <a:endParaRPr lang="en-US" altLang="zh-TW" sz="3200" dirty="0">
              <a:latin typeface="+mj-lt"/>
              <a:cs typeface="Times New Roman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4263" y="1340768"/>
            <a:ext cx="2540025" cy="126853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932040" y="11874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Hamiltonian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32040" y="378904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Dressed State Energy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32040" y="262762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i="1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: Coupling Strength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814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976" y="4293096"/>
            <a:ext cx="4716017" cy="882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8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5976" y="5013176"/>
            <a:ext cx="4644009" cy="6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圖片 11" descr="F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4687" y="980728"/>
            <a:ext cx="3845265" cy="2745579"/>
          </a:xfrm>
          <a:prstGeom prst="rect">
            <a:avLst/>
          </a:prstGeom>
        </p:spPr>
      </p:pic>
      <p:pic>
        <p:nvPicPr>
          <p:cNvPr id="522241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4048" y="6021288"/>
            <a:ext cx="25622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179512" y="692696"/>
            <a:ext cx="7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baseline="30000" dirty="0" smtClean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77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19" name="Text Box 1129"/>
          <p:cNvSpPr txBox="1">
            <a:spLocks noChangeArrowheads="1"/>
          </p:cNvSpPr>
          <p:nvPr/>
        </p:nvSpPr>
        <p:spPr bwMode="auto">
          <a:xfrm>
            <a:off x="0" y="179929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Cold molecular formation</a:t>
            </a:r>
            <a:endParaRPr lang="en-US" altLang="zh-TW" sz="3200" dirty="0">
              <a:latin typeface="+mj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3968" y="4221088"/>
            <a:ext cx="3923928" cy="219053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4732" y="6408788"/>
            <a:ext cx="3707904" cy="291950"/>
          </a:xfrm>
          <a:prstGeom prst="rect">
            <a:avLst/>
          </a:prstGeom>
        </p:spPr>
      </p:pic>
      <p:cxnSp>
        <p:nvCxnSpPr>
          <p:cNvPr id="31" name="直線單箭頭接點 30"/>
          <p:cNvCxnSpPr/>
          <p:nvPr/>
        </p:nvCxnSpPr>
        <p:spPr>
          <a:xfrm flipH="1">
            <a:off x="6663016" y="5661248"/>
            <a:ext cx="86409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663016" y="5285486"/>
            <a:ext cx="15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 Field Ramp</a:t>
            </a:r>
            <a:endParaRPr lang="zh-TW" altLang="en-US" dirty="0"/>
          </a:p>
        </p:txBody>
      </p:sp>
      <p:pic>
        <p:nvPicPr>
          <p:cNvPr id="62" name="圖片 61" descr="MolecularFormat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6504" y="1556792"/>
            <a:ext cx="4572000" cy="2058105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133015"/>
            <a:ext cx="3816424" cy="2724985"/>
          </a:xfrm>
          <a:prstGeom prst="rect">
            <a:avLst/>
          </a:prstGeom>
        </p:spPr>
      </p:pic>
      <p:pic>
        <p:nvPicPr>
          <p:cNvPr id="64" name="圖片 63" descr="F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679" y="1324703"/>
            <a:ext cx="3845265" cy="2745579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395536" y="755412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Adiabatic Ramp from Negative Side from Positive Side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788024" y="3779748"/>
            <a:ext cx="7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baseline="30000" dirty="0" smtClean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96536" y="2420888"/>
            <a:ext cx="3719598" cy="223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6176403"/>
            <a:ext cx="2289600" cy="2769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1186475" y="620688"/>
            <a:ext cx="7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baseline="30000" dirty="0" smtClean="0">
                <a:latin typeface="Times New Roman" pitchFamily="18" charset="0"/>
                <a:cs typeface="Times New Roman" pitchFamily="18" charset="0"/>
              </a:rPr>
              <a:t>133</a:t>
            </a:r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Cs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 Box 1129"/>
          <p:cNvSpPr txBox="1">
            <a:spLocks noChangeArrowheads="1"/>
          </p:cNvSpPr>
          <p:nvPr/>
        </p:nvSpPr>
        <p:spPr bwMode="auto">
          <a:xfrm>
            <a:off x="-36512" y="188640"/>
            <a:ext cx="95405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err="1" smtClean="0">
                <a:latin typeface="+mj-lt"/>
              </a:rPr>
              <a:t>Efimov</a:t>
            </a:r>
            <a:r>
              <a:rPr lang="en-US" altLang="zh-TW" sz="3200" dirty="0" smtClean="0">
                <a:latin typeface="+mj-lt"/>
              </a:rPr>
              <a:t> State</a:t>
            </a:r>
            <a:endParaRPr lang="en-US" altLang="zh-TW" sz="3200" dirty="0">
              <a:latin typeface="+mj-lt"/>
              <a:cs typeface="Times New Roman" pitchFamily="18" charset="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755576" y="930285"/>
            <a:ext cx="3894956" cy="5523051"/>
            <a:chOff x="749052" y="1124744"/>
            <a:chExt cx="3894956" cy="5523051"/>
          </a:xfrm>
        </p:grpSpPr>
        <p:grpSp>
          <p:nvGrpSpPr>
            <p:cNvPr id="7" name="群組 6"/>
            <p:cNvGrpSpPr/>
            <p:nvPr/>
          </p:nvGrpSpPr>
          <p:grpSpPr>
            <a:xfrm>
              <a:off x="749052" y="1124744"/>
              <a:ext cx="3894956" cy="5523051"/>
              <a:chOff x="4788024" y="1187460"/>
              <a:chExt cx="3894956" cy="5523051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076056" y="4221088"/>
                <a:ext cx="2808312" cy="21287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292080" y="6453336"/>
                <a:ext cx="3390900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" name="群組 19"/>
              <p:cNvGrpSpPr/>
              <p:nvPr/>
            </p:nvGrpSpPr>
            <p:grpSpPr>
              <a:xfrm>
                <a:off x="4788024" y="1556792"/>
                <a:ext cx="3347864" cy="2304256"/>
                <a:chOff x="0" y="2636912"/>
                <a:chExt cx="4429125" cy="2876550"/>
              </a:xfrm>
            </p:grpSpPr>
            <p:pic>
              <p:nvPicPr>
                <p:cNvPr id="15" name="Picture 1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2636912"/>
                  <a:ext cx="4429125" cy="28765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16" name="群組 8"/>
                <p:cNvGrpSpPr/>
                <p:nvPr/>
              </p:nvGrpSpPr>
              <p:grpSpPr>
                <a:xfrm>
                  <a:off x="1475656" y="3645024"/>
                  <a:ext cx="144016" cy="144016"/>
                  <a:chOff x="395536" y="2204864"/>
                  <a:chExt cx="144016" cy="144016"/>
                </a:xfrm>
              </p:grpSpPr>
              <p:sp>
                <p:nvSpPr>
                  <p:cNvPr id="25" name="橢圓 5"/>
                  <p:cNvSpPr/>
                  <p:nvPr/>
                </p:nvSpPr>
                <p:spPr>
                  <a:xfrm>
                    <a:off x="395536" y="2204864"/>
                    <a:ext cx="72008" cy="7200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6" name="橢圓 25"/>
                  <p:cNvSpPr/>
                  <p:nvPr/>
                </p:nvSpPr>
                <p:spPr>
                  <a:xfrm>
                    <a:off x="467544" y="2276872"/>
                    <a:ext cx="72008" cy="7200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7" name="橢圓 26"/>
                  <p:cNvSpPr/>
                  <p:nvPr/>
                </p:nvSpPr>
                <p:spPr>
                  <a:xfrm>
                    <a:off x="395536" y="2276872"/>
                    <a:ext cx="72008" cy="7200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17" name="群組 9"/>
                <p:cNvGrpSpPr/>
                <p:nvPr/>
              </p:nvGrpSpPr>
              <p:grpSpPr>
                <a:xfrm>
                  <a:off x="2627784" y="3429000"/>
                  <a:ext cx="144016" cy="144016"/>
                  <a:chOff x="395536" y="2204864"/>
                  <a:chExt cx="144016" cy="144016"/>
                </a:xfrm>
              </p:grpSpPr>
              <p:sp>
                <p:nvSpPr>
                  <p:cNvPr id="22" name="橢圓 10"/>
                  <p:cNvSpPr/>
                  <p:nvPr/>
                </p:nvSpPr>
                <p:spPr>
                  <a:xfrm>
                    <a:off x="395536" y="2204864"/>
                    <a:ext cx="72008" cy="7200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3" name="橢圓 11"/>
                  <p:cNvSpPr/>
                  <p:nvPr/>
                </p:nvSpPr>
                <p:spPr>
                  <a:xfrm>
                    <a:off x="467544" y="2276872"/>
                    <a:ext cx="72008" cy="7200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4" name="橢圓 23"/>
                  <p:cNvSpPr/>
                  <p:nvPr/>
                </p:nvSpPr>
                <p:spPr>
                  <a:xfrm>
                    <a:off x="395536" y="2276872"/>
                    <a:ext cx="72008" cy="7200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18" name="群組 13"/>
                <p:cNvGrpSpPr/>
                <p:nvPr/>
              </p:nvGrpSpPr>
              <p:grpSpPr>
                <a:xfrm>
                  <a:off x="2987824" y="4437112"/>
                  <a:ext cx="144016" cy="144016"/>
                  <a:chOff x="395536" y="2204864"/>
                  <a:chExt cx="144016" cy="144016"/>
                </a:xfrm>
              </p:grpSpPr>
              <p:sp>
                <p:nvSpPr>
                  <p:cNvPr id="19" name="橢圓 18"/>
                  <p:cNvSpPr/>
                  <p:nvPr/>
                </p:nvSpPr>
                <p:spPr>
                  <a:xfrm>
                    <a:off x="395536" y="2204864"/>
                    <a:ext cx="72008" cy="7200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橢圓 19"/>
                  <p:cNvSpPr/>
                  <p:nvPr/>
                </p:nvSpPr>
                <p:spPr>
                  <a:xfrm>
                    <a:off x="467544" y="2276872"/>
                    <a:ext cx="72008" cy="7200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橢圓 20"/>
                  <p:cNvSpPr/>
                  <p:nvPr/>
                </p:nvSpPr>
                <p:spPr>
                  <a:xfrm>
                    <a:off x="395536" y="2276872"/>
                    <a:ext cx="72008" cy="72008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3" name="文字方塊 12"/>
              <p:cNvSpPr txBox="1"/>
              <p:nvPr/>
            </p:nvSpPr>
            <p:spPr>
              <a:xfrm>
                <a:off x="5327576" y="1187460"/>
                <a:ext cx="1501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Trimer: a &lt; 0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2051720" y="3861048"/>
              <a:ext cx="1800200" cy="513622"/>
              <a:chOff x="1259632" y="3970237"/>
              <a:chExt cx="1800200" cy="513622"/>
            </a:xfrm>
          </p:grpSpPr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93057" y="3970237"/>
                <a:ext cx="1466775" cy="294800"/>
              </a:xfrm>
              <a:prstGeom prst="rect">
                <a:avLst/>
              </a:prstGeom>
            </p:spPr>
          </p:pic>
          <p:cxnSp>
            <p:nvCxnSpPr>
              <p:cNvPr id="31" name="直線單箭頭接點 30"/>
              <p:cNvCxnSpPr/>
              <p:nvPr/>
            </p:nvCxnSpPr>
            <p:spPr>
              <a:xfrm flipH="1">
                <a:off x="1259632" y="4149080"/>
                <a:ext cx="323528" cy="33477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文字方塊 33"/>
          <p:cNvSpPr txBox="1"/>
          <p:nvPr/>
        </p:nvSpPr>
        <p:spPr>
          <a:xfrm>
            <a:off x="5220072" y="908720"/>
            <a:ext cx="72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baseline="30000" dirty="0" smtClean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2353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8064" y="1340768"/>
            <a:ext cx="3168352" cy="479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Application of </a:t>
            </a:r>
            <a:r>
              <a:rPr lang="en-US" altLang="zh-TW" sz="3200" dirty="0" err="1" smtClean="0"/>
              <a:t>Feshbach</a:t>
            </a:r>
            <a:r>
              <a:rPr lang="en-US" altLang="zh-TW" sz="3200" dirty="0" smtClean="0"/>
              <a:t> resonance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170080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530225" defTabSz="4320540">
              <a:lnSpc>
                <a:spcPct val="150000"/>
              </a:lnSpc>
            </a:pPr>
            <a:r>
              <a:rPr lang="en-US" altLang="zh-TW" sz="2000" dirty="0" smtClean="0">
                <a:solidFill>
                  <a:prstClr val="black"/>
                </a:solidFill>
                <a:latin typeface="新細明體"/>
                <a:ea typeface="新細明體"/>
              </a:rPr>
              <a:t>․</a:t>
            </a:r>
            <a:r>
              <a:rPr lang="en-US" altLang="zh-TW" sz="2000" dirty="0" smtClean="0">
                <a:solidFill>
                  <a:prstClr val="black"/>
                </a:solidFill>
              </a:rPr>
              <a:t>Quantum </a:t>
            </a:r>
            <a:r>
              <a:rPr lang="en-US" altLang="zh-TW" sz="2000" dirty="0">
                <a:solidFill>
                  <a:prstClr val="black"/>
                </a:solidFill>
              </a:rPr>
              <a:t>(</a:t>
            </a:r>
            <a:r>
              <a:rPr lang="en-US" altLang="zh-TW" sz="2000" dirty="0" err="1">
                <a:solidFill>
                  <a:prstClr val="black"/>
                </a:solidFill>
              </a:rPr>
              <a:t>ultracold</a:t>
            </a:r>
            <a:r>
              <a:rPr lang="en-US" altLang="zh-TW" sz="2000" dirty="0">
                <a:solidFill>
                  <a:prstClr val="black"/>
                </a:solidFill>
              </a:rPr>
              <a:t>) matter with tunable </a:t>
            </a:r>
            <a:r>
              <a:rPr lang="en-US" altLang="zh-TW" sz="2000" dirty="0" smtClean="0">
                <a:solidFill>
                  <a:prstClr val="black"/>
                </a:solidFill>
              </a:rPr>
              <a:t>interaction</a:t>
            </a:r>
          </a:p>
          <a:p>
            <a:pPr marL="1430338" indent="-530225" defTabSz="4320540">
              <a:lnSpc>
                <a:spcPct val="150000"/>
              </a:lnSpc>
            </a:pPr>
            <a:r>
              <a:rPr lang="en-US" altLang="zh-TW" sz="2000" dirty="0" smtClean="0">
                <a:solidFill>
                  <a:prstClr val="black"/>
                </a:solidFill>
              </a:rPr>
              <a:t>     -between </a:t>
            </a:r>
            <a:r>
              <a:rPr lang="en-US" altLang="zh-TW" sz="2000" dirty="0">
                <a:solidFill>
                  <a:prstClr val="black"/>
                </a:solidFill>
              </a:rPr>
              <a:t>attractive and </a:t>
            </a:r>
            <a:r>
              <a:rPr lang="en-US" altLang="zh-TW" sz="2000" dirty="0" smtClean="0">
                <a:solidFill>
                  <a:prstClr val="black"/>
                </a:solidFill>
              </a:rPr>
              <a:t>repulsive</a:t>
            </a:r>
          </a:p>
          <a:p>
            <a:pPr marL="1430338" indent="-530225" defTabSz="4320540">
              <a:lnSpc>
                <a:spcPct val="150000"/>
              </a:lnSpc>
            </a:pPr>
            <a:r>
              <a:rPr lang="en-US" altLang="zh-TW" sz="2000" dirty="0" smtClean="0">
                <a:solidFill>
                  <a:prstClr val="black"/>
                </a:solidFill>
              </a:rPr>
              <a:t>     -between </a:t>
            </a:r>
            <a:r>
              <a:rPr lang="en-US" altLang="zh-TW" sz="2000" dirty="0">
                <a:solidFill>
                  <a:prstClr val="black"/>
                </a:solidFill>
              </a:rPr>
              <a:t>non-interacting and strongly interacting</a:t>
            </a:r>
          </a:p>
          <a:p>
            <a:pPr marL="1430338" indent="-530225" defTabSz="4320540">
              <a:lnSpc>
                <a:spcPct val="150000"/>
              </a:lnSpc>
            </a:pPr>
            <a:r>
              <a:rPr lang="en-US" altLang="zh-TW" sz="2000" dirty="0" smtClean="0">
                <a:solidFill>
                  <a:prstClr val="black"/>
                </a:solidFill>
                <a:latin typeface="新細明體"/>
              </a:rPr>
              <a:t>․ </a:t>
            </a:r>
            <a:r>
              <a:rPr lang="en-US" altLang="zh-TW" sz="2000" dirty="0" smtClean="0">
                <a:solidFill>
                  <a:prstClr val="black"/>
                </a:solidFill>
              </a:rPr>
              <a:t>Simulating </a:t>
            </a:r>
            <a:r>
              <a:rPr lang="en-US" altLang="zh-TW" sz="2000" dirty="0">
                <a:solidFill>
                  <a:prstClr val="black"/>
                </a:solidFill>
              </a:rPr>
              <a:t>condensed matter: BEC-BCS </a:t>
            </a:r>
            <a:r>
              <a:rPr lang="en-US" altLang="zh-TW" sz="2000" dirty="0" smtClean="0">
                <a:solidFill>
                  <a:prstClr val="black"/>
                </a:solidFill>
              </a:rPr>
              <a:t>crossover</a:t>
            </a:r>
            <a:endParaRPr lang="en-US" altLang="zh-TW" sz="2000" dirty="0">
              <a:solidFill>
                <a:prstClr val="black"/>
              </a:solidFill>
            </a:endParaRPr>
          </a:p>
          <a:p>
            <a:pPr marL="1430338" indent="-530225" defTabSz="4320540">
              <a:lnSpc>
                <a:spcPct val="150000"/>
              </a:lnSpc>
            </a:pPr>
            <a:r>
              <a:rPr lang="en-US" altLang="zh-TW" sz="2000" dirty="0" smtClean="0">
                <a:solidFill>
                  <a:prstClr val="black"/>
                </a:solidFill>
                <a:latin typeface="新細明體"/>
              </a:rPr>
              <a:t>․ </a:t>
            </a:r>
            <a:r>
              <a:rPr lang="en-US" altLang="zh-TW" sz="2000" dirty="0" smtClean="0">
                <a:solidFill>
                  <a:prstClr val="black"/>
                </a:solidFill>
              </a:rPr>
              <a:t>Simulating </a:t>
            </a:r>
            <a:r>
              <a:rPr lang="en-US" altLang="zh-TW" sz="2000" dirty="0">
                <a:solidFill>
                  <a:prstClr val="black"/>
                </a:solidFill>
              </a:rPr>
              <a:t>few-body physics: </a:t>
            </a:r>
            <a:r>
              <a:rPr lang="en-US" altLang="zh-TW" sz="2000" dirty="0" err="1">
                <a:solidFill>
                  <a:prstClr val="black"/>
                </a:solidFill>
              </a:rPr>
              <a:t>Efimov</a:t>
            </a:r>
            <a:r>
              <a:rPr lang="en-US" altLang="zh-TW" sz="2000" dirty="0">
                <a:solidFill>
                  <a:prstClr val="black"/>
                </a:solidFill>
              </a:rPr>
              <a:t> physics</a:t>
            </a:r>
          </a:p>
          <a:p>
            <a:pPr marL="1430338" indent="-530225" defTabSz="4320540">
              <a:lnSpc>
                <a:spcPct val="150000"/>
              </a:lnSpc>
            </a:pPr>
            <a:r>
              <a:rPr lang="en-US" altLang="zh-TW" sz="2000" dirty="0" smtClean="0">
                <a:solidFill>
                  <a:prstClr val="black"/>
                </a:solidFill>
                <a:latin typeface="新細明體"/>
              </a:rPr>
              <a:t>․ </a:t>
            </a:r>
            <a:r>
              <a:rPr lang="en-US" altLang="zh-TW" sz="2000" dirty="0" smtClean="0">
                <a:solidFill>
                  <a:prstClr val="black"/>
                </a:solidFill>
              </a:rPr>
              <a:t>Molecule </a:t>
            </a:r>
            <a:r>
              <a:rPr lang="en-US" altLang="zh-TW" sz="2000" dirty="0">
                <a:solidFill>
                  <a:prstClr val="black"/>
                </a:solidFill>
              </a:rPr>
              <a:t>formation: </a:t>
            </a:r>
            <a:r>
              <a:rPr lang="en-US" altLang="zh-TW" sz="2000" dirty="0" err="1">
                <a:solidFill>
                  <a:prstClr val="black"/>
                </a:solidFill>
              </a:rPr>
              <a:t>Feshbach</a:t>
            </a:r>
            <a:r>
              <a:rPr lang="en-US" altLang="zh-TW" sz="2000" dirty="0">
                <a:solidFill>
                  <a:prstClr val="black"/>
                </a:solidFill>
              </a:rPr>
              <a:t> </a:t>
            </a:r>
            <a:r>
              <a:rPr lang="en-US" altLang="zh-TW" sz="2000" dirty="0" smtClean="0">
                <a:solidFill>
                  <a:prstClr val="black"/>
                </a:solidFill>
              </a:rPr>
              <a:t>molecules </a:t>
            </a:r>
          </a:p>
          <a:p>
            <a:pPr marL="1430338" indent="-530225" defTabSz="4320540">
              <a:lnSpc>
                <a:spcPct val="150000"/>
              </a:lnSpc>
            </a:pPr>
            <a:r>
              <a:rPr lang="en-US" altLang="zh-TW" sz="2000" dirty="0" smtClean="0">
                <a:solidFill>
                  <a:prstClr val="black"/>
                </a:solidFill>
                <a:latin typeface="新細明體"/>
              </a:rPr>
              <a:t>․ </a:t>
            </a:r>
            <a:r>
              <a:rPr lang="en-US" altLang="zh-TW" sz="2000" dirty="0" smtClean="0">
                <a:solidFill>
                  <a:prstClr val="black"/>
                </a:solidFill>
              </a:rPr>
              <a:t>Coherent control of atomic interactions for implementation of a </a:t>
            </a:r>
          </a:p>
          <a:p>
            <a:pPr marL="1430338" indent="-530225" defTabSz="4320540">
              <a:lnSpc>
                <a:spcPct val="150000"/>
              </a:lnSpc>
            </a:pPr>
            <a:r>
              <a:rPr lang="en-US" altLang="zh-TW" sz="2000" dirty="0" smtClean="0">
                <a:solidFill>
                  <a:prstClr val="black"/>
                </a:solidFill>
              </a:rPr>
              <a:t>      quantum entangling gate</a:t>
            </a:r>
            <a:endParaRPr lang="en-US" altLang="zh-TW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65" descr="FR560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24" y="692696"/>
            <a:ext cx="8891464" cy="314509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9" name="Text Box 1129"/>
          <p:cNvSpPr txBox="1">
            <a:spLocks noChangeArrowheads="1"/>
          </p:cNvSpPr>
          <p:nvPr/>
        </p:nvSpPr>
        <p:spPr bwMode="auto">
          <a:xfrm>
            <a:off x="0" y="116633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err="1" smtClean="0">
                <a:latin typeface="+mj-lt"/>
              </a:rPr>
              <a:t>Feshbach</a:t>
            </a:r>
            <a:r>
              <a:rPr lang="en-US" altLang="zh-TW" sz="3200" dirty="0" smtClean="0">
                <a:latin typeface="+mj-lt"/>
              </a:rPr>
              <a:t> spectroscopy of </a:t>
            </a:r>
            <a:r>
              <a:rPr lang="en-US" altLang="zh-TW" sz="3200" baseline="30000" dirty="0">
                <a:latin typeface="+mj-lt"/>
                <a:cs typeface="Times New Roman" pitchFamily="18" charset="0"/>
              </a:rPr>
              <a:t>39</a:t>
            </a:r>
            <a:r>
              <a:rPr lang="en-US" altLang="zh-TW" sz="3200" dirty="0">
                <a:latin typeface="+mj-lt"/>
                <a:cs typeface="Times New Roman" pitchFamily="18" charset="0"/>
              </a:rPr>
              <a:t>K</a:t>
            </a:r>
          </a:p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 </a:t>
            </a:r>
            <a:endParaRPr lang="en-US" altLang="zh-TW" sz="3200" dirty="0">
              <a:latin typeface="+mj-lt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96536" y="620688"/>
            <a:ext cx="3672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Atom Loss &amp; Temperature Drop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Inter-spin and Intra-spin State 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11" y="3789040"/>
            <a:ext cx="8207244" cy="23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 rot="16200000">
            <a:off x="-508" y="1592796"/>
            <a:ext cx="5040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 rot="16200000">
            <a:off x="-185174" y="155214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(10</a:t>
            </a:r>
            <a:r>
              <a:rPr lang="en-US" altLang="zh-TW" baseline="30000" dirty="0" smtClean="0"/>
              <a:t>3</a:t>
            </a:r>
            <a:r>
              <a:rPr lang="en-US" altLang="zh-TW" dirty="0" smtClean="0"/>
              <a:t>)</a:t>
            </a:r>
            <a:endParaRPr lang="zh-TW" altLang="zh-TW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824" y="6093296"/>
            <a:ext cx="2286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396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65" descr="FR560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24" y="692696"/>
            <a:ext cx="8891464" cy="314509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9" name="Text Box 1129"/>
          <p:cNvSpPr txBox="1">
            <a:spLocks noChangeArrowheads="1"/>
          </p:cNvSpPr>
          <p:nvPr/>
        </p:nvSpPr>
        <p:spPr bwMode="auto">
          <a:xfrm>
            <a:off x="0" y="116633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err="1" smtClean="0">
                <a:latin typeface="+mj-lt"/>
              </a:rPr>
              <a:t>Feshbach</a:t>
            </a:r>
            <a:r>
              <a:rPr lang="en-US" altLang="zh-TW" sz="3200" dirty="0" smtClean="0">
                <a:latin typeface="+mj-lt"/>
              </a:rPr>
              <a:t> spectroscopy of </a:t>
            </a:r>
            <a:r>
              <a:rPr lang="en-US" altLang="zh-TW" sz="3200" baseline="30000" dirty="0">
                <a:latin typeface="+mj-lt"/>
                <a:cs typeface="Times New Roman" pitchFamily="18" charset="0"/>
              </a:rPr>
              <a:t>39</a:t>
            </a:r>
            <a:r>
              <a:rPr lang="en-US" altLang="zh-TW" sz="3200" dirty="0">
                <a:latin typeface="+mj-lt"/>
                <a:cs typeface="Times New Roman" pitchFamily="18" charset="0"/>
              </a:rPr>
              <a:t>K</a:t>
            </a:r>
          </a:p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 </a:t>
            </a:r>
            <a:endParaRPr lang="en-US" altLang="zh-TW" sz="3200" dirty="0">
              <a:latin typeface="+mj-lt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96536" y="620688"/>
            <a:ext cx="3672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Atom Loss &amp; Temperature Drop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Inter-spin and Intra-spin State </a:t>
            </a:r>
          </a:p>
        </p:txBody>
      </p:sp>
      <p:pic>
        <p:nvPicPr>
          <p:cNvPr id="3860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6562725"/>
            <a:ext cx="31146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7" name="直線單箭頭接點 46"/>
          <p:cNvCxnSpPr/>
          <p:nvPr/>
        </p:nvCxnSpPr>
        <p:spPr>
          <a:xfrm flipV="1">
            <a:off x="1043608" y="2852936"/>
            <a:ext cx="0" cy="5040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755576" y="328498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25.9</a:t>
            </a:r>
            <a:endParaRPr lang="zh-TW" altLang="en-US" dirty="0"/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1259632" y="2555612"/>
            <a:ext cx="0" cy="5061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1043608" y="298766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40.7</a:t>
            </a:r>
            <a:endParaRPr lang="zh-TW" altLang="en-US" dirty="0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1691680" y="2564904"/>
            <a:ext cx="0" cy="9361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1475656" y="341970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75.2</a:t>
            </a:r>
            <a:endParaRPr lang="zh-TW" altLang="en-US" dirty="0"/>
          </a:p>
        </p:txBody>
      </p:sp>
      <p:cxnSp>
        <p:nvCxnSpPr>
          <p:cNvPr id="59" name="直線單箭頭接點 58"/>
          <p:cNvCxnSpPr/>
          <p:nvPr/>
        </p:nvCxnSpPr>
        <p:spPr>
          <a:xfrm flipV="1">
            <a:off x="7740352" y="2933330"/>
            <a:ext cx="0" cy="3516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7524328" y="32129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524.2</a:t>
            </a:r>
            <a:endParaRPr lang="zh-TW" altLang="en-US" dirty="0"/>
          </a:p>
        </p:txBody>
      </p:sp>
      <p:cxnSp>
        <p:nvCxnSpPr>
          <p:cNvPr id="61" name="直線單箭頭接點 60"/>
          <p:cNvCxnSpPr/>
          <p:nvPr/>
        </p:nvCxnSpPr>
        <p:spPr>
          <a:xfrm flipV="1">
            <a:off x="7308304" y="2924944"/>
            <a:ext cx="0" cy="7116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7020272" y="357301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491.6</a:t>
            </a:r>
            <a:endParaRPr lang="zh-TW" altLang="en-US" dirty="0"/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7020272" y="3059668"/>
            <a:ext cx="0" cy="9361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6660232" y="392376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472.8</a:t>
            </a:r>
            <a:endParaRPr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>
            <a:off x="971600" y="3789040"/>
            <a:ext cx="3563952" cy="2852936"/>
            <a:chOff x="971600" y="3789040"/>
            <a:chExt cx="3563952" cy="2852936"/>
          </a:xfrm>
        </p:grpSpPr>
        <p:grpSp>
          <p:nvGrpSpPr>
            <p:cNvPr id="31" name="群組 30"/>
            <p:cNvGrpSpPr/>
            <p:nvPr/>
          </p:nvGrpSpPr>
          <p:grpSpPr>
            <a:xfrm>
              <a:off x="971600" y="3789040"/>
              <a:ext cx="3563952" cy="2852936"/>
              <a:chOff x="971600" y="3789040"/>
              <a:chExt cx="3563952" cy="2852936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71600" y="3789040"/>
                <a:ext cx="3563952" cy="28529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矩形 28"/>
              <p:cNvSpPr/>
              <p:nvPr/>
            </p:nvSpPr>
            <p:spPr>
              <a:xfrm>
                <a:off x="2411760" y="5013176"/>
                <a:ext cx="432048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339752" y="5877272"/>
              <a:ext cx="576064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3203848" y="5013176"/>
            <a:ext cx="360040" cy="576064"/>
            <a:chOff x="3203848" y="5013176"/>
            <a:chExt cx="360040" cy="576064"/>
          </a:xfrm>
        </p:grpSpPr>
        <p:cxnSp>
          <p:nvCxnSpPr>
            <p:cNvPr id="38" name="直線接點 37"/>
            <p:cNvCxnSpPr/>
            <p:nvPr/>
          </p:nvCxnSpPr>
          <p:spPr>
            <a:xfrm flipH="1">
              <a:off x="3203848" y="5013176"/>
              <a:ext cx="36004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H="1">
              <a:off x="3203848" y="5589240"/>
              <a:ext cx="36004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3203848" y="5013176"/>
              <a:ext cx="0" cy="57606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/>
            <p:nvPr/>
          </p:nvCxnSpPr>
          <p:spPr>
            <a:xfrm>
              <a:off x="3563888" y="5013176"/>
              <a:ext cx="0" cy="57606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群組 70"/>
          <p:cNvGrpSpPr/>
          <p:nvPr/>
        </p:nvGrpSpPr>
        <p:grpSpPr>
          <a:xfrm>
            <a:off x="3203848" y="5877272"/>
            <a:ext cx="432048" cy="504056"/>
            <a:chOff x="3203848" y="5013176"/>
            <a:chExt cx="360040" cy="576064"/>
          </a:xfrm>
        </p:grpSpPr>
        <p:cxnSp>
          <p:nvCxnSpPr>
            <p:cNvPr id="72" name="直線接點 71"/>
            <p:cNvCxnSpPr/>
            <p:nvPr/>
          </p:nvCxnSpPr>
          <p:spPr>
            <a:xfrm flipH="1">
              <a:off x="3203848" y="5013176"/>
              <a:ext cx="36004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 flipH="1">
              <a:off x="3203848" y="5589240"/>
              <a:ext cx="36004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>
              <a:off x="3203848" y="5013176"/>
              <a:ext cx="0" cy="57606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>
              <a:off x="3563888" y="5013176"/>
              <a:ext cx="0" cy="57606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群組 80"/>
          <p:cNvGrpSpPr/>
          <p:nvPr/>
        </p:nvGrpSpPr>
        <p:grpSpPr>
          <a:xfrm>
            <a:off x="1907704" y="2276873"/>
            <a:ext cx="792088" cy="792087"/>
            <a:chOff x="1907704" y="2276873"/>
            <a:chExt cx="792088" cy="792087"/>
          </a:xfrm>
        </p:grpSpPr>
        <p:cxnSp>
          <p:nvCxnSpPr>
            <p:cNvPr id="76" name="直線單箭頭接點 75"/>
            <p:cNvCxnSpPr/>
            <p:nvPr/>
          </p:nvCxnSpPr>
          <p:spPr>
            <a:xfrm flipV="1">
              <a:off x="2195736" y="2276873"/>
              <a:ext cx="0" cy="504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字方塊 79"/>
            <p:cNvSpPr txBox="1"/>
            <p:nvPr/>
          </p:nvSpPr>
          <p:spPr>
            <a:xfrm>
              <a:off x="1907704" y="2699628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113.7</a:t>
              </a:r>
              <a:endParaRPr lang="zh-TW" altLang="en-US" dirty="0"/>
            </a:p>
          </p:txBody>
        </p:sp>
      </p:grpSp>
      <p:cxnSp>
        <p:nvCxnSpPr>
          <p:cNvPr id="42" name="直線單箭頭接點 41"/>
          <p:cNvCxnSpPr/>
          <p:nvPr/>
        </p:nvCxnSpPr>
        <p:spPr>
          <a:xfrm>
            <a:off x="5796136" y="2996952"/>
            <a:ext cx="0" cy="72008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5652120" y="371703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 rot="16200000">
            <a:off x="-508" y="1592796"/>
            <a:ext cx="5040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 rot="16200000">
            <a:off x="-185174" y="155214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(10</a:t>
            </a:r>
            <a:r>
              <a:rPr lang="en-US" altLang="zh-TW" baseline="30000" dirty="0" smtClean="0"/>
              <a:t>3</a:t>
            </a:r>
            <a:r>
              <a:rPr lang="en-US" altLang="zh-TW" dirty="0" smtClean="0"/>
              <a:t>)</a:t>
            </a:r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139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56" grpId="0"/>
      <p:bldP spid="60" grpId="0"/>
      <p:bldP spid="62" grpId="0"/>
      <p:bldP spid="64" grpId="0"/>
      <p:bldP spid="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48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052736"/>
            <a:ext cx="4439489" cy="28496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725" y="4149080"/>
            <a:ext cx="3957483" cy="2671126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-1"/>
            <a:ext cx="9144000" cy="9597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>
                <a:ea typeface="Tahoma" pitchFamily="34" charset="0"/>
                <a:cs typeface="Times New Roman" pitchFamily="18" charset="0"/>
              </a:rPr>
              <a:t>Spin population control by radio frequency (RF)</a:t>
            </a:r>
            <a:endParaRPr lang="zh-TW" altLang="en-US" sz="32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8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0" y="-1"/>
            <a:ext cx="9144000" cy="9597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>
                <a:ea typeface="Tahoma" pitchFamily="34" charset="0"/>
                <a:cs typeface="Times New Roman" pitchFamily="18" charset="0"/>
              </a:rPr>
              <a:t>Spin editing by RF &amp; laser beam</a:t>
            </a:r>
            <a:endParaRPr lang="zh-TW" altLang="en-US" sz="3200" dirty="0">
              <a:cs typeface="Times New Roman" pitchFamily="18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755576" y="1331476"/>
            <a:ext cx="1296144" cy="4905836"/>
            <a:chOff x="675663" y="1052736"/>
            <a:chExt cx="1296144" cy="4905836"/>
          </a:xfrm>
        </p:grpSpPr>
        <p:grpSp>
          <p:nvGrpSpPr>
            <p:cNvPr id="24" name="群組 23"/>
            <p:cNvGrpSpPr/>
            <p:nvPr/>
          </p:nvGrpSpPr>
          <p:grpSpPr>
            <a:xfrm>
              <a:off x="675663" y="1052736"/>
              <a:ext cx="1260140" cy="4905836"/>
              <a:chOff x="675663" y="1020476"/>
              <a:chExt cx="1260140" cy="4905836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1215723" y="1205142"/>
                <a:ext cx="720080" cy="4536504"/>
                <a:chOff x="1043608" y="1700808"/>
                <a:chExt cx="720080" cy="4536504"/>
              </a:xfrm>
            </p:grpSpPr>
            <p:cxnSp>
              <p:nvCxnSpPr>
                <p:cNvPr id="4" name="直線接點 3"/>
                <p:cNvCxnSpPr/>
                <p:nvPr/>
              </p:nvCxnSpPr>
              <p:spPr>
                <a:xfrm>
                  <a:off x="1043608" y="6237312"/>
                  <a:ext cx="7200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線接點 4"/>
                <p:cNvCxnSpPr/>
                <p:nvPr/>
              </p:nvCxnSpPr>
              <p:spPr>
                <a:xfrm>
                  <a:off x="1043608" y="5013176"/>
                  <a:ext cx="7200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直線接點 5"/>
                <p:cNvCxnSpPr/>
                <p:nvPr/>
              </p:nvCxnSpPr>
              <p:spPr>
                <a:xfrm>
                  <a:off x="1043608" y="1700808"/>
                  <a:ext cx="7200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線單箭頭接點 8"/>
              <p:cNvCxnSpPr/>
              <p:nvPr/>
            </p:nvCxnSpPr>
            <p:spPr>
              <a:xfrm flipV="1">
                <a:off x="1431747" y="4517510"/>
                <a:ext cx="0" cy="1204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字方塊 13"/>
              <p:cNvSpPr txBox="1"/>
              <p:nvPr/>
            </p:nvSpPr>
            <p:spPr>
              <a:xfrm>
                <a:off x="675663" y="5556980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F=1</a:t>
                </a:r>
                <a:endParaRPr lang="zh-TW" altLang="en-US" dirty="0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675663" y="4332844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F=2</a:t>
                </a:r>
                <a:endParaRPr lang="zh-TW" altLang="en-US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711667" y="1020476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F’</a:t>
                </a:r>
                <a:endParaRPr lang="zh-TW" altLang="en-US" dirty="0"/>
              </a:p>
            </p:txBody>
          </p:sp>
        </p:grpSp>
        <p:sp>
          <p:nvSpPr>
            <p:cNvPr id="22" name="文字方塊 21"/>
            <p:cNvSpPr txBox="1"/>
            <p:nvPr/>
          </p:nvSpPr>
          <p:spPr>
            <a:xfrm>
              <a:off x="1475656" y="4869160"/>
              <a:ext cx="49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RF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9" name="橢圓 28"/>
          <p:cNvSpPr/>
          <p:nvPr/>
        </p:nvSpPr>
        <p:spPr>
          <a:xfrm>
            <a:off x="1331640" y="616530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1547664" y="616530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1475656" y="4725144"/>
            <a:ext cx="144016" cy="14401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00FF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2987824" y="1324143"/>
            <a:ext cx="2304256" cy="4905836"/>
            <a:chOff x="675663" y="1052736"/>
            <a:chExt cx="2304256" cy="4905836"/>
          </a:xfrm>
        </p:grpSpPr>
        <p:grpSp>
          <p:nvGrpSpPr>
            <p:cNvPr id="21" name="群組 23"/>
            <p:cNvGrpSpPr/>
            <p:nvPr/>
          </p:nvGrpSpPr>
          <p:grpSpPr>
            <a:xfrm>
              <a:off x="675663" y="1052736"/>
              <a:ext cx="1260140" cy="4905836"/>
              <a:chOff x="675663" y="1020476"/>
              <a:chExt cx="1260140" cy="4905836"/>
            </a:xfrm>
          </p:grpSpPr>
          <p:grpSp>
            <p:nvGrpSpPr>
              <p:cNvPr id="28" name="群組 6"/>
              <p:cNvGrpSpPr/>
              <p:nvPr/>
            </p:nvGrpSpPr>
            <p:grpSpPr>
              <a:xfrm>
                <a:off x="1215723" y="1205142"/>
                <a:ext cx="720080" cy="4536504"/>
                <a:chOff x="1043608" y="1700808"/>
                <a:chExt cx="720080" cy="4536504"/>
              </a:xfrm>
            </p:grpSpPr>
            <p:cxnSp>
              <p:nvCxnSpPr>
                <p:cNvPr id="37" name="直線接點 36"/>
                <p:cNvCxnSpPr/>
                <p:nvPr/>
              </p:nvCxnSpPr>
              <p:spPr>
                <a:xfrm>
                  <a:off x="1043608" y="6237312"/>
                  <a:ext cx="7200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>
                  <a:off x="1043608" y="5013176"/>
                  <a:ext cx="7200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5"/>
                <p:cNvCxnSpPr/>
                <p:nvPr/>
              </p:nvCxnSpPr>
              <p:spPr>
                <a:xfrm>
                  <a:off x="1043608" y="1700808"/>
                  <a:ext cx="7200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單箭頭接點 30"/>
              <p:cNvCxnSpPr/>
              <p:nvPr/>
            </p:nvCxnSpPr>
            <p:spPr>
              <a:xfrm flipV="1">
                <a:off x="1429805" y="1205142"/>
                <a:ext cx="0" cy="33123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字方塊 31"/>
              <p:cNvSpPr txBox="1"/>
              <p:nvPr/>
            </p:nvSpPr>
            <p:spPr>
              <a:xfrm>
                <a:off x="675663" y="5556980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F=1</a:t>
                </a:r>
                <a:endParaRPr lang="zh-TW" altLang="en-US" dirty="0"/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675663" y="4332844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F=2</a:t>
                </a:r>
                <a:endParaRPr lang="zh-TW" altLang="en-US" dirty="0"/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711667" y="1020476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F’</a:t>
                </a:r>
                <a:endParaRPr lang="zh-TW" altLang="en-US" dirty="0"/>
              </a:p>
            </p:txBody>
          </p:sp>
        </p:grpSp>
        <p:sp>
          <p:nvSpPr>
            <p:cNvPr id="27" name="文字方塊 26"/>
            <p:cNvSpPr txBox="1"/>
            <p:nvPr/>
          </p:nvSpPr>
          <p:spPr>
            <a:xfrm>
              <a:off x="1467751" y="2775188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Cooling Beam  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0" name="橢圓 39"/>
          <p:cNvSpPr/>
          <p:nvPr/>
        </p:nvSpPr>
        <p:spPr>
          <a:xfrm>
            <a:off x="3563888" y="6157971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3779912" y="614867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3652521" y="1412776"/>
            <a:ext cx="144016" cy="14401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9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755576" y="1124744"/>
            <a:ext cx="7345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Challenges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 smtClean="0">
                <a:cs typeface="Times New Roman" pitchFamily="18" charset="0"/>
              </a:rPr>
              <a:t>Narrow hyperfine structure (</a:t>
            </a:r>
            <a:r>
              <a:rPr lang="en-US" altLang="zh-TW" sz="2000" baseline="30000" dirty="0" smtClean="0">
                <a:cs typeface="Times New Roman" pitchFamily="18" charset="0"/>
              </a:rPr>
              <a:t>39</a:t>
            </a:r>
            <a:r>
              <a:rPr lang="en-US" altLang="zh-TW" sz="2000" dirty="0" smtClean="0">
                <a:cs typeface="Times New Roman" pitchFamily="18" charset="0"/>
              </a:rPr>
              <a:t>K &amp;</a:t>
            </a:r>
            <a:r>
              <a:rPr lang="en-US" altLang="zh-TW" sz="2000" baseline="30000" dirty="0" smtClean="0">
                <a:cs typeface="Times New Roman" pitchFamily="18" charset="0"/>
              </a:rPr>
              <a:t> 41</a:t>
            </a:r>
            <a:r>
              <a:rPr lang="en-US" altLang="zh-TW" sz="2000" dirty="0" smtClean="0">
                <a:cs typeface="Times New Roman" pitchFamily="18" charset="0"/>
              </a:rPr>
              <a:t>K</a:t>
            </a:r>
            <a:r>
              <a:rPr lang="en-US" altLang="zh-TW" sz="2000" dirty="0">
                <a:cs typeface="Times New Roman" pitchFamily="18" charset="0"/>
              </a:rPr>
              <a:t>,</a:t>
            </a:r>
            <a:r>
              <a:rPr lang="en-US" altLang="zh-TW" sz="2000" dirty="0" smtClean="0">
                <a:cs typeface="Times New Roman" pitchFamily="18" charset="0"/>
              </a:rPr>
              <a:t> bad for laser cooling)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 smtClean="0">
                <a:cs typeface="Times New Roman" pitchFamily="18" charset="0"/>
              </a:rPr>
              <a:t>Negative scattering length (</a:t>
            </a:r>
            <a:r>
              <a:rPr lang="en-US" altLang="zh-TW" sz="2000" baseline="30000" dirty="0" smtClean="0">
                <a:cs typeface="Times New Roman" pitchFamily="18" charset="0"/>
              </a:rPr>
              <a:t>39</a:t>
            </a:r>
            <a:r>
              <a:rPr lang="en-US" altLang="zh-TW" sz="2000" dirty="0" smtClean="0">
                <a:cs typeface="Times New Roman" pitchFamily="18" charset="0"/>
              </a:rPr>
              <a:t>K, bad for evaporative cooling)</a:t>
            </a:r>
          </a:p>
          <a:p>
            <a:endParaRPr lang="en-US" altLang="zh-TW" sz="2000" dirty="0" smtClean="0"/>
          </a:p>
          <a:p>
            <a:r>
              <a:rPr lang="en-US" altLang="zh-TW" sz="2000" b="1" dirty="0" smtClean="0"/>
              <a:t>Solutions</a:t>
            </a:r>
            <a:endParaRPr lang="en-US" altLang="zh-TW" sz="2000" b="1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 smtClean="0">
                <a:cs typeface="Times New Roman" pitchFamily="18" charset="0"/>
              </a:rPr>
              <a:t>Better laser cooling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000" dirty="0" smtClean="0">
                <a:cs typeface="Times New Roman" pitchFamily="18" charset="0"/>
              </a:rPr>
              <a:t>better detuning control for sub-Doppler cooling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000" dirty="0" smtClean="0">
                <a:cs typeface="Times New Roman" pitchFamily="18" charset="0"/>
              </a:rPr>
              <a:t>Ground-state cooling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en-US" altLang="zh-TW" sz="2000" dirty="0"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 smtClean="0">
                <a:cs typeface="Times New Roman" pitchFamily="18" charset="0"/>
              </a:rPr>
              <a:t>Tuning scattering </a:t>
            </a:r>
            <a:r>
              <a:rPr lang="en-US" altLang="zh-TW" sz="2000" dirty="0">
                <a:cs typeface="Times New Roman" pitchFamily="18" charset="0"/>
              </a:rPr>
              <a:t>length </a:t>
            </a:r>
            <a:r>
              <a:rPr lang="en-US" altLang="zh-TW" sz="2000" dirty="0" smtClean="0">
                <a:cs typeface="Times New Roman" pitchFamily="18" charset="0"/>
              </a:rPr>
              <a:t>via </a:t>
            </a:r>
            <a:r>
              <a:rPr lang="en-US" altLang="zh-TW" sz="2000" dirty="0" err="1" smtClean="0">
                <a:cs typeface="Times New Roman" pitchFamily="18" charset="0"/>
              </a:rPr>
              <a:t>Feshbach</a:t>
            </a:r>
            <a:r>
              <a:rPr lang="en-US" altLang="zh-TW" sz="2000" dirty="0" smtClean="0">
                <a:cs typeface="Times New Roman" pitchFamily="18" charset="0"/>
              </a:rPr>
              <a:t> resonances</a:t>
            </a:r>
            <a:endParaRPr lang="en-US" altLang="zh-TW" sz="2000" dirty="0">
              <a:cs typeface="Times New Roman" pitchFamily="18" charset="0"/>
            </a:endParaRPr>
          </a:p>
          <a:p>
            <a:endParaRPr lang="en-US" altLang="zh-TW" sz="2000" dirty="0" smtClean="0"/>
          </a:p>
          <a:p>
            <a:r>
              <a:rPr lang="en-US" altLang="zh-TW" sz="2000" b="1" dirty="0"/>
              <a:t>All-optical formation of potassium Bose-Einstein Condensates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>
                <a:cs typeface="Times New Roman" pitchFamily="18" charset="0"/>
              </a:rPr>
              <a:t>Simple and </a:t>
            </a:r>
            <a:r>
              <a:rPr lang="en-US" altLang="zh-TW" sz="2000" dirty="0" smtClean="0">
                <a:cs typeface="Times New Roman" pitchFamily="18" charset="0"/>
              </a:rPr>
              <a:t>fast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 smtClean="0">
                <a:cs typeface="Times New Roman" pitchFamily="18" charset="0"/>
              </a:rPr>
              <a:t>Optical trap is essential for </a:t>
            </a:r>
            <a:r>
              <a:rPr lang="en-US" altLang="zh-TW" sz="2000" dirty="0" err="1" smtClean="0">
                <a:cs typeface="Times New Roman" pitchFamily="18" charset="0"/>
              </a:rPr>
              <a:t>spinor</a:t>
            </a:r>
            <a:r>
              <a:rPr lang="en-US" altLang="zh-TW" sz="2000" dirty="0" smtClean="0">
                <a:cs typeface="Times New Roman" pitchFamily="18" charset="0"/>
              </a:rPr>
              <a:t> studies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000" dirty="0" smtClean="0">
                <a:cs typeface="Times New Roman" pitchFamily="18" charset="0"/>
              </a:rPr>
              <a:t>Optical trap is essential for </a:t>
            </a:r>
            <a:r>
              <a:rPr lang="en-US" altLang="zh-TW" sz="2000" dirty="0" err="1" smtClean="0">
                <a:cs typeface="Times New Roman" pitchFamily="18" charset="0"/>
              </a:rPr>
              <a:t>Feshbach</a:t>
            </a:r>
            <a:r>
              <a:rPr lang="en-US" altLang="zh-TW" sz="2000" dirty="0" smtClean="0">
                <a:cs typeface="Times New Roman" pitchFamily="18" charset="0"/>
              </a:rPr>
              <a:t> resonance</a:t>
            </a:r>
          </a:p>
        </p:txBody>
      </p:sp>
      <p:sp>
        <p:nvSpPr>
          <p:cNvPr id="11" name="Text Box 1129"/>
          <p:cNvSpPr txBox="1">
            <a:spLocks noChangeArrowheads="1"/>
          </p:cNvSpPr>
          <p:nvPr/>
        </p:nvSpPr>
        <p:spPr bwMode="auto">
          <a:xfrm>
            <a:off x="15492" y="14401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spcBef>
                <a:spcPct val="50000"/>
              </a:spcBef>
              <a:defRPr sz="3200">
                <a:latin typeface="+mj-lt"/>
              </a:defRPr>
            </a:lvl1pPr>
          </a:lstStyle>
          <a:p>
            <a:r>
              <a:rPr lang="en-US" altLang="zh-TW" dirty="0" smtClean="0"/>
              <a:t>Challenges  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0" y="-1"/>
            <a:ext cx="9144000" cy="9597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>
                <a:ea typeface="Tahoma" pitchFamily="34" charset="0"/>
                <a:cs typeface="Times New Roman" pitchFamily="18" charset="0"/>
              </a:rPr>
              <a:t>Spin editing by RF </a:t>
            </a:r>
            <a:endParaRPr lang="zh-TW" altLang="en-US" sz="3200" dirty="0">
              <a:cs typeface="Times New Roman" pitchFamily="18" charset="0"/>
            </a:endParaRPr>
          </a:p>
        </p:txBody>
      </p:sp>
      <p:grpSp>
        <p:nvGrpSpPr>
          <p:cNvPr id="7" name="群組 24"/>
          <p:cNvGrpSpPr/>
          <p:nvPr/>
        </p:nvGrpSpPr>
        <p:grpSpPr>
          <a:xfrm>
            <a:off x="755576" y="1331476"/>
            <a:ext cx="2960233" cy="4905836"/>
            <a:chOff x="675663" y="1052736"/>
            <a:chExt cx="2960233" cy="4905836"/>
          </a:xfrm>
        </p:grpSpPr>
        <p:grpSp>
          <p:nvGrpSpPr>
            <p:cNvPr id="8" name="群組 23"/>
            <p:cNvGrpSpPr/>
            <p:nvPr/>
          </p:nvGrpSpPr>
          <p:grpSpPr>
            <a:xfrm>
              <a:off x="675663" y="1052736"/>
              <a:ext cx="1260140" cy="4905836"/>
              <a:chOff x="675663" y="1020476"/>
              <a:chExt cx="1260140" cy="4905836"/>
            </a:xfrm>
          </p:grpSpPr>
          <p:grpSp>
            <p:nvGrpSpPr>
              <p:cNvPr id="10" name="群組 6"/>
              <p:cNvGrpSpPr/>
              <p:nvPr/>
            </p:nvGrpSpPr>
            <p:grpSpPr>
              <a:xfrm>
                <a:off x="1215723" y="1205142"/>
                <a:ext cx="720080" cy="4536504"/>
                <a:chOff x="1043608" y="1700808"/>
                <a:chExt cx="720080" cy="4536504"/>
              </a:xfrm>
            </p:grpSpPr>
            <p:cxnSp>
              <p:nvCxnSpPr>
                <p:cNvPr id="4" name="直線接點 3"/>
                <p:cNvCxnSpPr/>
                <p:nvPr/>
              </p:nvCxnSpPr>
              <p:spPr>
                <a:xfrm>
                  <a:off x="1043608" y="6237312"/>
                  <a:ext cx="7200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線接點 4"/>
                <p:cNvCxnSpPr/>
                <p:nvPr/>
              </p:nvCxnSpPr>
              <p:spPr>
                <a:xfrm>
                  <a:off x="1043608" y="5013176"/>
                  <a:ext cx="7200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直線接點 5"/>
                <p:cNvCxnSpPr/>
                <p:nvPr/>
              </p:nvCxnSpPr>
              <p:spPr>
                <a:xfrm>
                  <a:off x="1043608" y="1700808"/>
                  <a:ext cx="72008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線單箭頭接點 8"/>
              <p:cNvCxnSpPr/>
              <p:nvPr/>
            </p:nvCxnSpPr>
            <p:spPr>
              <a:xfrm flipV="1">
                <a:off x="1431747" y="4517510"/>
                <a:ext cx="0" cy="12042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/>
              <p:cNvCxnSpPr/>
              <p:nvPr/>
            </p:nvCxnSpPr>
            <p:spPr>
              <a:xfrm flipV="1">
                <a:off x="1429805" y="1205142"/>
                <a:ext cx="0" cy="33123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字方塊 13"/>
              <p:cNvSpPr txBox="1"/>
              <p:nvPr/>
            </p:nvSpPr>
            <p:spPr>
              <a:xfrm>
                <a:off x="675663" y="5556980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F=1</a:t>
                </a:r>
                <a:endParaRPr lang="zh-TW" altLang="en-US" dirty="0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675663" y="4332844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F=2</a:t>
                </a:r>
                <a:endParaRPr lang="zh-TW" altLang="en-US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711667" y="1020476"/>
                <a:ext cx="648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F’</a:t>
                </a:r>
                <a:endParaRPr lang="zh-TW" altLang="en-US" dirty="0"/>
              </a:p>
            </p:txBody>
          </p:sp>
        </p:grpSp>
        <p:sp>
          <p:nvSpPr>
            <p:cNvPr id="22" name="文字方塊 21"/>
            <p:cNvSpPr txBox="1"/>
            <p:nvPr/>
          </p:nvSpPr>
          <p:spPr>
            <a:xfrm>
              <a:off x="1475656" y="4869160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Clock Frequency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67751" y="2775188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Cooling Beam  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群組 27"/>
          <p:cNvGrpSpPr/>
          <p:nvPr/>
        </p:nvGrpSpPr>
        <p:grpSpPr>
          <a:xfrm>
            <a:off x="3825762" y="1074583"/>
            <a:ext cx="4706678" cy="2741151"/>
            <a:chOff x="3825762" y="1074583"/>
            <a:chExt cx="4706678" cy="2741151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5762" y="1074583"/>
              <a:ext cx="3917297" cy="2741151"/>
            </a:xfrm>
            <a:prstGeom prst="rect">
              <a:avLst/>
            </a:prstGeom>
          </p:spPr>
        </p:pic>
        <p:sp>
          <p:nvSpPr>
            <p:cNvPr id="384001" name="Rectangle 1"/>
            <p:cNvSpPr>
              <a:spLocks noChangeArrowheads="1"/>
            </p:cNvSpPr>
            <p:nvPr/>
          </p:nvSpPr>
          <p:spPr bwMode="auto">
            <a:xfrm>
              <a:off x="7524328" y="1366609"/>
              <a:ext cx="7920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</a:t>
              </a:r>
              <a:r>
                <a:rPr kumimoji="1" lang="en-US" altLang="zh-TW" b="0" i="1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f </a:t>
              </a:r>
              <a:r>
                <a:rPr kumimoji="1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=1</a:t>
              </a:r>
              <a:endPara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6" name="Rectangle 1"/>
            <p:cNvSpPr>
              <a:spLocks noChangeArrowheads="1"/>
            </p:cNvSpPr>
            <p:nvPr/>
          </p:nvSpPr>
          <p:spPr bwMode="auto">
            <a:xfrm>
              <a:off x="7524328" y="1907540"/>
              <a:ext cx="10081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</a:t>
              </a:r>
              <a:r>
                <a:rPr kumimoji="1" lang="en-US" altLang="zh-TW" b="0" i="1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f </a:t>
              </a:r>
              <a:r>
                <a:rPr kumimoji="1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= -1</a:t>
              </a:r>
              <a:endPara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27" name="Rectangle 1"/>
            <p:cNvSpPr>
              <a:spLocks noChangeArrowheads="1"/>
            </p:cNvSpPr>
            <p:nvPr/>
          </p:nvSpPr>
          <p:spPr bwMode="auto">
            <a:xfrm>
              <a:off x="7524328" y="2987660"/>
              <a:ext cx="7920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m</a:t>
              </a:r>
              <a:r>
                <a:rPr kumimoji="1" lang="en-US" altLang="zh-TW" b="0" i="1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f </a:t>
              </a:r>
              <a:r>
                <a:rPr kumimoji="1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=0</a:t>
              </a:r>
              <a:endPara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28" name="橢圓 27"/>
          <p:cNvSpPr/>
          <p:nvPr/>
        </p:nvSpPr>
        <p:spPr>
          <a:xfrm>
            <a:off x="1331640" y="616530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1547664" y="616530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0" name="圖片 29" descr="SpinEdi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12560" y="3933056"/>
            <a:ext cx="3905450" cy="2730582"/>
          </a:xfrm>
          <a:prstGeom prst="rect">
            <a:avLst/>
          </a:prstGeom>
        </p:spPr>
      </p:pic>
      <p:pic>
        <p:nvPicPr>
          <p:cNvPr id="31" name="圖片 30" descr="SpinEdi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3933056"/>
            <a:ext cx="3816424" cy="26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9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51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79512" y="908720"/>
            <a:ext cx="8712968" cy="2528991"/>
            <a:chOff x="107504" y="2558614"/>
            <a:chExt cx="8712968" cy="2528991"/>
          </a:xfrm>
        </p:grpSpPr>
        <p:grpSp>
          <p:nvGrpSpPr>
            <p:cNvPr id="11" name="群組 10"/>
            <p:cNvGrpSpPr/>
            <p:nvPr/>
          </p:nvGrpSpPr>
          <p:grpSpPr>
            <a:xfrm>
              <a:off x="323528" y="2558614"/>
              <a:ext cx="8496944" cy="1931989"/>
              <a:chOff x="467544" y="2558614"/>
              <a:chExt cx="8496944" cy="1931989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75" t="4413" r="8651" b="8427"/>
              <a:stretch/>
            </p:blipFill>
            <p:spPr>
              <a:xfrm>
                <a:off x="3419872" y="2558614"/>
                <a:ext cx="2592288" cy="1931989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3" t="4766" r="9050" b="9179"/>
              <a:stretch/>
            </p:blipFill>
            <p:spPr>
              <a:xfrm>
                <a:off x="467544" y="2564904"/>
                <a:ext cx="2592288" cy="1925699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63" t="3661" r="8263" b="9178"/>
              <a:stretch/>
            </p:blipFill>
            <p:spPr>
              <a:xfrm>
                <a:off x="6380330" y="2558614"/>
                <a:ext cx="2584158" cy="1925929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107504" y="4524316"/>
              <a:ext cx="3384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Magnetic Trap ; Grading: 50.3 G/cm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906750" y="4502830"/>
              <a:ext cx="1737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Magnetic Trap &amp; Dipole Trap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562916" y="4492887"/>
              <a:ext cx="2257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Dipole Trap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6660232" y="3068960"/>
            <a:ext cx="17535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mf=-1 N: 250 k</a:t>
            </a:r>
          </a:p>
          <a:p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40109" y="3834985"/>
            <a:ext cx="33718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/>
              <a:t>Without Magnetic Trap Compressing</a:t>
            </a:r>
          </a:p>
          <a:p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79512" y="3101479"/>
            <a:ext cx="13681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N: 15 Mega</a:t>
            </a:r>
          </a:p>
          <a:p>
            <a:endParaRPr lang="zh-TW" altLang="en-US" dirty="0"/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0" y="-27384"/>
            <a:ext cx="9144000" cy="9597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>
                <a:ea typeface="Tahoma" pitchFamily="34" charset="0"/>
                <a:cs typeface="Times New Roman" pitchFamily="18" charset="0"/>
              </a:rPr>
              <a:t>Hybrid magnetic trap and ODT</a:t>
            </a:r>
            <a:endParaRPr lang="zh-TW" altLang="en-US" sz="3200" dirty="0">
              <a:cs typeface="Times New Roman" pitchFamily="18" charset="0"/>
            </a:endParaRPr>
          </a:p>
        </p:txBody>
      </p:sp>
      <p:pic>
        <p:nvPicPr>
          <p:cNvPr id="19" name="圖片 18" descr="MTF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7262" y="4221088"/>
            <a:ext cx="4257226" cy="2636912"/>
          </a:xfrm>
          <a:prstGeom prst="rect">
            <a:avLst/>
          </a:prstGeom>
        </p:spPr>
      </p:pic>
      <p:pic>
        <p:nvPicPr>
          <p:cNvPr id="24" name="圖片 23" descr="F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528" y="4181908"/>
            <a:ext cx="4320480" cy="26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52</a:t>
            </a:fld>
            <a:endParaRPr lang="zh-TW" altLang="en-US"/>
          </a:p>
        </p:txBody>
      </p:sp>
      <p:pic>
        <p:nvPicPr>
          <p:cNvPr id="7" name="內容版面配置區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92896"/>
            <a:ext cx="3600400" cy="252530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5" y="4176922"/>
            <a:ext cx="3805387" cy="2360893"/>
          </a:xfrm>
          <a:prstGeom prst="rect">
            <a:avLst/>
          </a:prstGeom>
        </p:spPr>
      </p:pic>
      <p:cxnSp>
        <p:nvCxnSpPr>
          <p:cNvPr id="22" name="直線單箭頭接點 21"/>
          <p:cNvCxnSpPr/>
          <p:nvPr/>
        </p:nvCxnSpPr>
        <p:spPr>
          <a:xfrm>
            <a:off x="1979712" y="4581128"/>
            <a:ext cx="0" cy="429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1129"/>
          <p:cNvSpPr txBox="1">
            <a:spLocks noChangeArrowheads="1"/>
          </p:cNvSpPr>
          <p:nvPr/>
        </p:nvSpPr>
        <p:spPr bwMode="auto">
          <a:xfrm>
            <a:off x="0" y="18864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Two body and three body collision enhancement</a:t>
            </a:r>
            <a:endParaRPr lang="en-US" altLang="zh-TW" sz="3200" dirty="0">
              <a:latin typeface="+mj-lt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7544" y="705470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Reverse Scattering Length Curve 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Interesting Atom Loss 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Efimov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State Conjecture</a:t>
            </a: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1979712" y="1772816"/>
            <a:ext cx="0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 descr="Efimov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7" y="1772816"/>
            <a:ext cx="3770755" cy="2376264"/>
          </a:xfrm>
          <a:prstGeom prst="rect">
            <a:avLst/>
          </a:prstGeom>
        </p:spPr>
      </p:pic>
      <p:cxnSp>
        <p:nvCxnSpPr>
          <p:cNvPr id="32" name="直線單箭頭接點 31"/>
          <p:cNvCxnSpPr/>
          <p:nvPr/>
        </p:nvCxnSpPr>
        <p:spPr>
          <a:xfrm>
            <a:off x="1979712" y="1846875"/>
            <a:ext cx="0" cy="429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560" y="980728"/>
            <a:ext cx="3600400" cy="23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048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12560" y="3501008"/>
            <a:ext cx="2286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2051720" y="1844824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0000FF"/>
                </a:solidFill>
              </a:rPr>
              <a:t>B</a:t>
            </a:r>
            <a:r>
              <a:rPr lang="en-US" altLang="zh-TW" sz="1400" baseline="-25000" dirty="0" smtClean="0">
                <a:solidFill>
                  <a:srgbClr val="0000FF"/>
                </a:solidFill>
              </a:rPr>
              <a:t>0</a:t>
            </a:r>
            <a:r>
              <a:rPr lang="en-US" altLang="zh-TW" sz="1400" dirty="0" smtClean="0">
                <a:solidFill>
                  <a:srgbClr val="0000FF"/>
                </a:solidFill>
              </a:rPr>
              <a:t>: 33.6 G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53</a:t>
            </a:fld>
            <a:endParaRPr lang="zh-TW" altLang="en-US"/>
          </a:p>
        </p:txBody>
      </p:sp>
      <p:pic>
        <p:nvPicPr>
          <p:cNvPr id="7" name="內容版面配置區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013607"/>
            <a:ext cx="3600400" cy="2525305"/>
          </a:xfrm>
          <a:prstGeom prst="rect">
            <a:avLst/>
          </a:prstGeom>
        </p:spPr>
      </p:pic>
      <p:grpSp>
        <p:nvGrpSpPr>
          <p:cNvPr id="34" name="群組 33"/>
          <p:cNvGrpSpPr/>
          <p:nvPr/>
        </p:nvGrpSpPr>
        <p:grpSpPr>
          <a:xfrm>
            <a:off x="5004048" y="1747716"/>
            <a:ext cx="3312368" cy="1989352"/>
            <a:chOff x="5148064" y="1747716"/>
            <a:chExt cx="3312368" cy="1989352"/>
          </a:xfrm>
        </p:grpSpPr>
        <p:grpSp>
          <p:nvGrpSpPr>
            <p:cNvPr id="33" name="群組 32"/>
            <p:cNvGrpSpPr/>
            <p:nvPr/>
          </p:nvGrpSpPr>
          <p:grpSpPr>
            <a:xfrm>
              <a:off x="5148064" y="1747716"/>
              <a:ext cx="3312368" cy="1989352"/>
              <a:chOff x="5292080" y="1747716"/>
              <a:chExt cx="3312368" cy="1989352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292080" y="1747716"/>
                <a:ext cx="3312368" cy="19893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7" name="群組 16"/>
              <p:cNvGrpSpPr/>
              <p:nvPr/>
            </p:nvGrpSpPr>
            <p:grpSpPr>
              <a:xfrm>
                <a:off x="5436096" y="2492896"/>
                <a:ext cx="3024336" cy="216024"/>
                <a:chOff x="5436096" y="2492896"/>
                <a:chExt cx="3024336" cy="216024"/>
              </a:xfrm>
            </p:grpSpPr>
            <p:cxnSp>
              <p:nvCxnSpPr>
                <p:cNvPr id="9" name="直線接點 8"/>
                <p:cNvCxnSpPr/>
                <p:nvPr/>
              </p:nvCxnSpPr>
              <p:spPr>
                <a:xfrm flipH="1">
                  <a:off x="5436096" y="2492896"/>
                  <a:ext cx="3024336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接點 9"/>
                <p:cNvCxnSpPr/>
                <p:nvPr/>
              </p:nvCxnSpPr>
              <p:spPr>
                <a:xfrm flipH="1">
                  <a:off x="5436096" y="2708920"/>
                  <a:ext cx="3024336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接點 10"/>
                <p:cNvCxnSpPr/>
                <p:nvPr/>
              </p:nvCxnSpPr>
              <p:spPr>
                <a:xfrm>
                  <a:off x="5436096" y="2492896"/>
                  <a:ext cx="0" cy="21602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" name="直線接點 15"/>
            <p:cNvCxnSpPr/>
            <p:nvPr/>
          </p:nvCxnSpPr>
          <p:spPr>
            <a:xfrm>
              <a:off x="8316416" y="2492896"/>
              <a:ext cx="0" cy="21602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5" y="4176922"/>
            <a:ext cx="3805387" cy="2360893"/>
          </a:xfrm>
          <a:prstGeom prst="rect">
            <a:avLst/>
          </a:prstGeom>
        </p:spPr>
      </p:pic>
      <p:cxnSp>
        <p:nvCxnSpPr>
          <p:cNvPr id="22" name="直線單箭頭接點 21"/>
          <p:cNvCxnSpPr/>
          <p:nvPr/>
        </p:nvCxnSpPr>
        <p:spPr>
          <a:xfrm>
            <a:off x="1979712" y="4581128"/>
            <a:ext cx="0" cy="429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1129"/>
          <p:cNvSpPr txBox="1">
            <a:spLocks noChangeArrowheads="1"/>
          </p:cNvSpPr>
          <p:nvPr/>
        </p:nvSpPr>
        <p:spPr bwMode="auto">
          <a:xfrm>
            <a:off x="0" y="18864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Two body and three body collision enhancement</a:t>
            </a:r>
            <a:endParaRPr lang="en-US" altLang="zh-TW" sz="3200" dirty="0">
              <a:latin typeface="+mj-lt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7544" y="705470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Reverse Scattering Length Curve 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Interesting Atom Loss 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Efimov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State Conjecture</a:t>
            </a: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1979712" y="1772816"/>
            <a:ext cx="0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 descr="Efimov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527" y="1772816"/>
            <a:ext cx="3770755" cy="2376264"/>
          </a:xfrm>
          <a:prstGeom prst="rect">
            <a:avLst/>
          </a:prstGeom>
        </p:spPr>
      </p:pic>
      <p:cxnSp>
        <p:nvCxnSpPr>
          <p:cNvPr id="32" name="直線單箭頭接點 31"/>
          <p:cNvCxnSpPr/>
          <p:nvPr/>
        </p:nvCxnSpPr>
        <p:spPr>
          <a:xfrm>
            <a:off x="1979712" y="1846875"/>
            <a:ext cx="0" cy="429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22760" y="3512107"/>
            <a:ext cx="2289600" cy="276933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2051720" y="1844824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0000FF"/>
                </a:solidFill>
              </a:rPr>
              <a:t>B</a:t>
            </a:r>
            <a:r>
              <a:rPr lang="en-US" altLang="zh-TW" sz="1400" baseline="-25000" dirty="0" smtClean="0">
                <a:solidFill>
                  <a:srgbClr val="0000FF"/>
                </a:solidFill>
              </a:rPr>
              <a:t>0</a:t>
            </a:r>
            <a:r>
              <a:rPr lang="en-US" altLang="zh-TW" sz="1400" dirty="0" smtClean="0">
                <a:solidFill>
                  <a:srgbClr val="0000FF"/>
                </a:solidFill>
              </a:rPr>
              <a:t>: 33.6 G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54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476" y="4124565"/>
            <a:ext cx="3915492" cy="268881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355323" y="1404642"/>
            <a:ext cx="4430823" cy="2744438"/>
            <a:chOff x="107504" y="1988840"/>
            <a:chExt cx="4430823" cy="274443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988840"/>
              <a:ext cx="4430823" cy="2744438"/>
            </a:xfrm>
            <a:prstGeom prst="rect">
              <a:avLst/>
            </a:prstGeom>
          </p:spPr>
        </p:pic>
        <p:cxnSp>
          <p:nvCxnSpPr>
            <p:cNvPr id="9" name="直線單箭頭接點 8"/>
            <p:cNvCxnSpPr/>
            <p:nvPr/>
          </p:nvCxnSpPr>
          <p:spPr>
            <a:xfrm>
              <a:off x="2195736" y="2420888"/>
              <a:ext cx="0" cy="5020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內容版面配置區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48880"/>
            <a:ext cx="3744416" cy="262631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95536" y="692696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Negative Side to Positive Side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Feshbach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Molecular Conjecture</a:t>
            </a:r>
          </a:p>
        </p:txBody>
      </p:sp>
      <p:sp>
        <p:nvSpPr>
          <p:cNvPr id="12" name="Text Box 1129"/>
          <p:cNvSpPr txBox="1">
            <a:spLocks noChangeArrowheads="1"/>
          </p:cNvSpPr>
          <p:nvPr/>
        </p:nvSpPr>
        <p:spPr bwMode="auto">
          <a:xfrm>
            <a:off x="0" y="18864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Two body and three body collision enhancement</a:t>
            </a:r>
            <a:endParaRPr lang="en-US" altLang="zh-TW" sz="3200" dirty="0">
              <a:latin typeface="+mj-lt"/>
              <a:cs typeface="Times New Roman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475656" y="1484784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0000FF"/>
                </a:solidFill>
              </a:rPr>
              <a:t>B</a:t>
            </a:r>
            <a:r>
              <a:rPr lang="en-US" altLang="zh-TW" sz="1400" baseline="-25000" dirty="0" smtClean="0">
                <a:solidFill>
                  <a:srgbClr val="0000FF"/>
                </a:solidFill>
              </a:rPr>
              <a:t>0</a:t>
            </a:r>
            <a:r>
              <a:rPr lang="en-US" altLang="zh-TW" sz="1400" dirty="0" smtClean="0">
                <a:solidFill>
                  <a:srgbClr val="0000FF"/>
                </a:solidFill>
              </a:rPr>
              <a:t>: 33.6 G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55</a:t>
            </a:fld>
            <a:endParaRPr lang="zh-TW" altLang="en-US"/>
          </a:p>
        </p:txBody>
      </p:sp>
      <p:sp>
        <p:nvSpPr>
          <p:cNvPr id="5" name="Text Box 1129"/>
          <p:cNvSpPr txBox="1">
            <a:spLocks noChangeArrowheads="1"/>
          </p:cNvSpPr>
          <p:nvPr/>
        </p:nvSpPr>
        <p:spPr bwMode="auto">
          <a:xfrm>
            <a:off x="0" y="18864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Toward quantum gases</a:t>
            </a:r>
            <a:endParaRPr lang="en-US" altLang="zh-TW" sz="3200" dirty="0">
              <a:latin typeface="+mj-lt"/>
              <a:cs typeface="Times New Roman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72816"/>
            <a:ext cx="5701548" cy="3839374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5796136" y="2348880"/>
            <a:ext cx="3053847" cy="1469777"/>
            <a:chOff x="5796136" y="2204864"/>
            <a:chExt cx="3053847" cy="1469777"/>
          </a:xfrm>
        </p:grpSpPr>
        <p:pic>
          <p:nvPicPr>
            <p:cNvPr id="4024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96136" y="2204864"/>
              <a:ext cx="3053847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文字方塊 7"/>
            <p:cNvSpPr txBox="1"/>
            <p:nvPr/>
          </p:nvSpPr>
          <p:spPr>
            <a:xfrm>
              <a:off x="6300192" y="3212976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~ 1</a:t>
              </a:r>
              <a:endParaRPr lang="zh-TW" altLang="en-US" sz="2400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83568" y="836713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Best PSD </a:t>
            </a:r>
            <a:r>
              <a:rPr lang="en-US" altLang="zh-TW" dirty="0" smtClean="0"/>
              <a:t>7*10</a:t>
            </a:r>
            <a:r>
              <a:rPr lang="en-US" altLang="zh-TW" baseline="30000" dirty="0" smtClean="0"/>
              <a:t>-3 </a:t>
            </a:r>
            <a:r>
              <a:rPr lang="en-US" altLang="zh-TW" dirty="0" smtClean="0"/>
              <a:t> N: 17000</a:t>
            </a:r>
            <a:endParaRPr lang="en-US" altLang="zh-TW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386129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56</a:t>
            </a:fld>
            <a:endParaRPr lang="zh-TW" altLang="en-US"/>
          </a:p>
        </p:txBody>
      </p:sp>
      <p:pic>
        <p:nvPicPr>
          <p:cNvPr id="7" name="圖片 20" descr="Slow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304" y="2072976"/>
            <a:ext cx="8455152" cy="459638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798524" y="404664"/>
            <a:ext cx="6408712" cy="1872208"/>
            <a:chOff x="798524" y="404664"/>
            <a:chExt cx="6408712" cy="1872208"/>
          </a:xfrm>
        </p:grpSpPr>
        <p:sp>
          <p:nvSpPr>
            <p:cNvPr id="13" name="Rectangle 12"/>
            <p:cNvSpPr/>
            <p:nvPr/>
          </p:nvSpPr>
          <p:spPr>
            <a:xfrm>
              <a:off x="798524" y="404664"/>
              <a:ext cx="6408712" cy="1872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788" y="538523"/>
              <a:ext cx="1732849" cy="1604490"/>
            </a:xfrm>
            <a:prstGeom prst="rect">
              <a:avLst/>
            </a:prstGeom>
          </p:spPr>
        </p:pic>
        <p:pic>
          <p:nvPicPr>
            <p:cNvPr id="4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044" y="538522"/>
              <a:ext cx="1586418" cy="1604491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74" y="538523"/>
              <a:ext cx="1756200" cy="1604490"/>
            </a:xfrm>
            <a:prstGeom prst="rect">
              <a:avLst/>
            </a:prstGeom>
          </p:spPr>
        </p:pic>
      </p:grpSp>
      <p:cxnSp>
        <p:nvCxnSpPr>
          <p:cNvPr id="9" name="Straight Arrow Connector 8"/>
          <p:cNvCxnSpPr/>
          <p:nvPr/>
        </p:nvCxnSpPr>
        <p:spPr>
          <a:xfrm flipH="1">
            <a:off x="1446596" y="2498960"/>
            <a:ext cx="1944216" cy="12241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478746" y="2498960"/>
            <a:ext cx="1200098" cy="12241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950652" y="2463054"/>
            <a:ext cx="1620180" cy="13979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58764" y="2498960"/>
            <a:ext cx="936104" cy="10801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96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0" descr="Slow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304" y="2072976"/>
            <a:ext cx="8455152" cy="45963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98524" y="404664"/>
            <a:ext cx="6408712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57</a:t>
            </a:fld>
            <a:endParaRPr lang="zh-TW" altLang="en-US"/>
          </a:p>
        </p:txBody>
      </p:sp>
      <p:pic>
        <p:nvPicPr>
          <p:cNvPr id="3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88" y="538523"/>
            <a:ext cx="1732849" cy="1604490"/>
          </a:xfrm>
          <a:prstGeom prst="rect">
            <a:avLst/>
          </a:prstGeom>
        </p:spPr>
      </p:pic>
      <p:pic>
        <p:nvPicPr>
          <p:cNvPr id="4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44" y="538522"/>
            <a:ext cx="1586418" cy="16044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74" y="538523"/>
            <a:ext cx="1756200" cy="16044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446596" y="2498960"/>
            <a:ext cx="1944216" cy="12241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478746" y="2498960"/>
            <a:ext cx="1200098" cy="12241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950652" y="2463054"/>
            <a:ext cx="1620180" cy="13979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58764" y="2498960"/>
            <a:ext cx="936104" cy="10801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9552" y="2420888"/>
            <a:ext cx="3744416" cy="3888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411760" y="3140968"/>
            <a:ext cx="3816424" cy="872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96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6" name="Text Box 1129"/>
          <p:cNvSpPr txBox="1">
            <a:spLocks noChangeArrowheads="1"/>
          </p:cNvSpPr>
          <p:nvPr/>
        </p:nvSpPr>
        <p:spPr bwMode="auto">
          <a:xfrm>
            <a:off x="0" y="107921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New</a:t>
            </a:r>
            <a:r>
              <a:rPr lang="en-US" altLang="zh-TW" sz="3200" b="1" dirty="0" smtClean="0">
                <a:latin typeface="+mj-lt"/>
              </a:rPr>
              <a:t> </a:t>
            </a:r>
            <a:r>
              <a:rPr lang="en-US" altLang="zh-TW" sz="3200" dirty="0" smtClean="0">
                <a:latin typeface="+mj-lt"/>
              </a:rPr>
              <a:t>Vacuum</a:t>
            </a:r>
            <a:r>
              <a:rPr lang="en-US" altLang="zh-TW" sz="3200" b="1" dirty="0" smtClean="0">
                <a:latin typeface="+mj-lt"/>
              </a:rPr>
              <a:t> </a:t>
            </a:r>
            <a:r>
              <a:rPr lang="en-US" altLang="zh-TW" sz="3200" dirty="0" smtClean="0">
                <a:latin typeface="+mj-lt"/>
              </a:rPr>
              <a:t>System</a:t>
            </a:r>
            <a:r>
              <a:rPr lang="en-US" altLang="zh-TW" sz="3200" b="1" dirty="0" smtClean="0">
                <a:latin typeface="+mj-lt"/>
              </a:rPr>
              <a:t>  </a:t>
            </a:r>
            <a:endParaRPr lang="en-US" altLang="zh-TW" sz="3200" b="1" dirty="0"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836712"/>
            <a:ext cx="5544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Vacuum problem</a:t>
            </a:r>
          </a:p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- Two Isotope Dispenser:  </a:t>
            </a:r>
            <a:r>
              <a:rPr lang="en-US" altLang="zh-TW" baseline="30000" dirty="0" smtClean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K , </a:t>
            </a:r>
            <a:r>
              <a:rPr lang="en-US" altLang="zh-TW" baseline="30000" dirty="0" smtClean="0">
                <a:latin typeface="Times New Roman" pitchFamily="18" charset="0"/>
                <a:cs typeface="Times New Roman" pitchFamily="18" charset="0"/>
              </a:rPr>
              <a:t>41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K (7%), </a:t>
            </a:r>
            <a:r>
              <a:rPr lang="en-US" altLang="zh-TW" baseline="30000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40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K(0.01%)</a:t>
            </a:r>
          </a:p>
          <a:p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Gray-molasses Cooling </a:t>
            </a:r>
          </a:p>
        </p:txBody>
      </p:sp>
      <p:pic>
        <p:nvPicPr>
          <p:cNvPr id="9" name="圖片 8" descr="IMAG057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2276872"/>
            <a:ext cx="5342680" cy="2995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59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9188" y="1705918"/>
            <a:ext cx="690562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259632" y="5445224"/>
            <a:ext cx="6480720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9552" y="6381328"/>
            <a:ext cx="345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Ref: M. </a:t>
            </a:r>
            <a:r>
              <a:rPr lang="en-US" altLang="zh-TW" sz="1200" kern="0" dirty="0" err="1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Tarnowski</a:t>
            </a:r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,  Thesis (2015).</a:t>
            </a:r>
            <a:endParaRPr lang="en-US" altLang="zh-TW" sz="1200" kern="0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" name="Text Box 1129"/>
          <p:cNvSpPr txBox="1">
            <a:spLocks noChangeArrowheads="1"/>
          </p:cNvSpPr>
          <p:nvPr/>
        </p:nvSpPr>
        <p:spPr bwMode="auto">
          <a:xfrm>
            <a:off x="0" y="107921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Ground-state cooling</a:t>
            </a:r>
          </a:p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Gray-molasses Cooling</a:t>
            </a:r>
            <a:endParaRPr lang="en-US" altLang="zh-TW" sz="3200" b="1" dirty="0">
              <a:latin typeface="+mj-lt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7020272" y="2996952"/>
            <a:ext cx="0" cy="57606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236296" y="3068960"/>
            <a:ext cx="1445652" cy="430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>
                <a:solidFill>
                  <a:srgbClr val="0070C0"/>
                </a:solidFill>
              </a:rPr>
              <a:t>Energy lost</a:t>
            </a:r>
            <a:endParaRPr lang="zh-TW" altLang="en-US" sz="2200" dirty="0">
              <a:solidFill>
                <a:srgbClr val="0070C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123728" y="5589240"/>
            <a:ext cx="165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Bright molasses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92080" y="5589240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Gray molasses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577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811" y="980728"/>
            <a:ext cx="8979299" cy="473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539552" y="6381328"/>
            <a:ext cx="345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Ref: M. </a:t>
            </a:r>
            <a:r>
              <a:rPr lang="en-US" altLang="zh-TW" sz="1200" kern="0" dirty="0" err="1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Tarnowski</a:t>
            </a:r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,  Thesis (2015).</a:t>
            </a:r>
            <a:endParaRPr lang="en-US" altLang="zh-TW" sz="1200" kern="0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43970" y="6926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93%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4317515" y="68340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0.01%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6985526" y="6834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7%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60</a:t>
            </a:fld>
            <a:endParaRPr lang="zh-TW" altLang="en-US"/>
          </a:p>
        </p:txBody>
      </p:sp>
      <p:sp>
        <p:nvSpPr>
          <p:cNvPr id="5" name="Text Box 1129"/>
          <p:cNvSpPr txBox="1">
            <a:spLocks noChangeArrowheads="1"/>
          </p:cNvSpPr>
          <p:nvPr/>
        </p:nvSpPr>
        <p:spPr bwMode="auto">
          <a:xfrm>
            <a:off x="0" y="107921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Ground-state cooling – Gray-molasses</a:t>
            </a:r>
            <a:endParaRPr lang="en-US" altLang="zh-TW" sz="3200" b="1" dirty="0">
              <a:latin typeface="+mj-lt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02012" y="1310598"/>
            <a:ext cx="4614004" cy="4854706"/>
            <a:chOff x="433400" y="1222443"/>
            <a:chExt cx="4766008" cy="504504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400" y="1222443"/>
              <a:ext cx="4138602" cy="5045040"/>
            </a:xfrm>
            <a:prstGeom prst="rect">
              <a:avLst/>
            </a:prstGeom>
          </p:spPr>
        </p:pic>
        <p:grpSp>
          <p:nvGrpSpPr>
            <p:cNvPr id="15" name="群組 20"/>
            <p:cNvGrpSpPr/>
            <p:nvPr/>
          </p:nvGrpSpPr>
          <p:grpSpPr>
            <a:xfrm>
              <a:off x="3706130" y="3029843"/>
              <a:ext cx="1493278" cy="735654"/>
              <a:chOff x="3878661" y="3064349"/>
              <a:chExt cx="1493278" cy="735654"/>
            </a:xfrm>
          </p:grpSpPr>
          <p:cxnSp>
            <p:nvCxnSpPr>
              <p:cNvPr id="16" name="直線單箭頭接點 15"/>
              <p:cNvCxnSpPr/>
              <p:nvPr/>
            </p:nvCxnSpPr>
            <p:spPr>
              <a:xfrm>
                <a:off x="3878661" y="3064349"/>
                <a:ext cx="0" cy="715120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/>
              <p:cNvSpPr/>
              <p:nvPr/>
            </p:nvSpPr>
            <p:spPr>
              <a:xfrm>
                <a:off x="3878661" y="3352222"/>
                <a:ext cx="1493278" cy="447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200" dirty="0" smtClean="0">
                    <a:solidFill>
                      <a:srgbClr val="0070C0"/>
                    </a:solidFill>
                  </a:rPr>
                  <a:t>Energy lost</a:t>
                </a:r>
                <a:endParaRPr lang="zh-TW" altLang="en-US" sz="2200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22" name="文字方塊 21"/>
          <p:cNvSpPr txBox="1"/>
          <p:nvPr/>
        </p:nvSpPr>
        <p:spPr>
          <a:xfrm>
            <a:off x="539552" y="6381328"/>
            <a:ext cx="345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Ref: M. </a:t>
            </a:r>
            <a:r>
              <a:rPr lang="en-US" altLang="zh-TW" sz="1200" kern="0" dirty="0" err="1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Tarnowski</a:t>
            </a:r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,  Thesis (2015).</a:t>
            </a:r>
            <a:endParaRPr lang="en-US" altLang="zh-TW" sz="1200" kern="0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23" name="圖片 22" descr="Dark Stat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5606572"/>
            <a:ext cx="2791968" cy="558876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8796" y="1668860"/>
            <a:ext cx="3788816" cy="374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字方塊 11"/>
          <p:cNvSpPr txBox="1"/>
          <p:nvPr/>
        </p:nvSpPr>
        <p:spPr>
          <a:xfrm>
            <a:off x="467544" y="908720"/>
            <a:ext cx="219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Add molasses cooling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1268760"/>
            <a:ext cx="3169925" cy="4104456"/>
          </a:xfrm>
          <a:prstGeom prst="rect">
            <a:avLst/>
          </a:prstGeom>
        </p:spPr>
      </p:pic>
      <p:pic>
        <p:nvPicPr>
          <p:cNvPr id="10" name="圖片 9" descr="Dark Stat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5517232"/>
            <a:ext cx="2791968" cy="648072"/>
          </a:xfrm>
          <a:prstGeom prst="rect">
            <a:avLst/>
          </a:prstGeom>
        </p:spPr>
      </p:pic>
      <p:pic>
        <p:nvPicPr>
          <p:cNvPr id="56013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1412776"/>
            <a:ext cx="400484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5292081" y="6309320"/>
            <a:ext cx="2520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Ref: M. </a:t>
            </a:r>
            <a:r>
              <a:rPr lang="en-US" altLang="zh-TW" sz="1200" kern="0" dirty="0" err="1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Tarnowski</a:t>
            </a:r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,  Thesis (2015).</a:t>
            </a:r>
            <a:endParaRPr lang="en-US" altLang="zh-TW" sz="1200" kern="0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" name="Text Box 1129"/>
          <p:cNvSpPr txBox="1">
            <a:spLocks noChangeArrowheads="1"/>
          </p:cNvSpPr>
          <p:nvPr/>
        </p:nvSpPr>
        <p:spPr bwMode="auto">
          <a:xfrm>
            <a:off x="0" y="107921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Gray-molasses cooling</a:t>
            </a:r>
            <a:endParaRPr lang="en-US" altLang="zh-TW" sz="3200" b="1" dirty="0">
              <a:latin typeface="+mj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99592" y="594928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EPL </a:t>
            </a:r>
            <a:r>
              <a:rPr lang="en-US" altLang="zh-TW" b="1" dirty="0" smtClean="0"/>
              <a:t>104</a:t>
            </a:r>
            <a:r>
              <a:rPr lang="en-US" altLang="zh-TW" dirty="0" smtClean="0"/>
              <a:t>, 63002 (2013)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056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62</a:t>
            </a:fld>
            <a:endParaRPr lang="zh-TW" altLang="en-US"/>
          </a:p>
        </p:txBody>
      </p:sp>
      <p:sp>
        <p:nvSpPr>
          <p:cNvPr id="6" name="Text Box 1129"/>
          <p:cNvSpPr txBox="1">
            <a:spLocks noChangeArrowheads="1"/>
          </p:cNvSpPr>
          <p:nvPr/>
        </p:nvSpPr>
        <p:spPr bwMode="auto">
          <a:xfrm>
            <a:off x="0" y="107921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Cooling improvement by Gray-molasses </a:t>
            </a:r>
            <a:endParaRPr lang="en-US" altLang="zh-TW" sz="3200" b="1" dirty="0">
              <a:latin typeface="+mj-lt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207659" y="1844824"/>
            <a:ext cx="4220325" cy="3813937"/>
            <a:chOff x="251519" y="1844824"/>
            <a:chExt cx="4220325" cy="3813937"/>
          </a:xfrm>
        </p:grpSpPr>
        <p:sp>
          <p:nvSpPr>
            <p:cNvPr id="9" name="矩形 8"/>
            <p:cNvSpPr/>
            <p:nvPr/>
          </p:nvSpPr>
          <p:spPr>
            <a:xfrm>
              <a:off x="1498066" y="5274936"/>
              <a:ext cx="2516251" cy="383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b="1" i="1" dirty="0" smtClean="0">
                  <a:solidFill>
                    <a:srgbClr val="FF0000"/>
                  </a:solidFill>
                </a:rPr>
                <a:t>N</a:t>
              </a:r>
              <a:r>
                <a:rPr lang="en-US" altLang="zh-TW" b="1" dirty="0">
                  <a:solidFill>
                    <a:srgbClr val="FF0000"/>
                  </a:solidFill>
                </a:rPr>
                <a:t> ~</a:t>
              </a:r>
              <a:r>
                <a:rPr lang="en-US" altLang="zh-TW" b="1" i="1" dirty="0" smtClean="0">
                  <a:solidFill>
                    <a:srgbClr val="FF0000"/>
                  </a:solidFill>
                </a:rPr>
                <a:t> 7 Mega    T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  ~ 30 </a:t>
              </a:r>
              <a:r>
                <a:rPr lang="el-GR" altLang="zh-TW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μ</a:t>
              </a:r>
              <a:r>
                <a:rPr lang="en-US" altLang="zh-TW" b="1" dirty="0" smtClean="0">
                  <a:solidFill>
                    <a:srgbClr val="FF0000"/>
                  </a:solidFill>
                  <a:cs typeface="Times New Roman" pitchFamily="18" charset="0"/>
                </a:rPr>
                <a:t>K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 Box 1129"/>
            <p:cNvSpPr txBox="1">
              <a:spLocks noChangeArrowheads="1"/>
            </p:cNvSpPr>
            <p:nvPr/>
          </p:nvSpPr>
          <p:spPr bwMode="auto">
            <a:xfrm>
              <a:off x="1159561" y="1844824"/>
              <a:ext cx="2692359" cy="351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600" dirty="0" smtClean="0"/>
                <a:t>D</a:t>
              </a:r>
              <a:r>
                <a:rPr lang="en-US" altLang="zh-TW" sz="1600" baseline="-25000" dirty="0" smtClean="0"/>
                <a:t>2</a:t>
              </a:r>
              <a:r>
                <a:rPr lang="en-US" altLang="zh-TW" sz="1600" dirty="0" smtClean="0"/>
                <a:t>  </a:t>
              </a:r>
              <a:r>
                <a:rPr lang="en-US" altLang="zh-TW" sz="1600" dirty="0" smtClean="0">
                  <a:latin typeface="Times New Roman" pitchFamily="18" charset="0"/>
                  <a:cs typeface="Times New Roman" pitchFamily="18" charset="0"/>
                </a:rPr>
                <a:t>Sub-</a:t>
              </a:r>
              <a:r>
                <a:rPr lang="en-US" altLang="zh-TW" sz="1600" dirty="0" err="1" smtClean="0">
                  <a:latin typeface="Times New Roman" pitchFamily="18" charset="0"/>
                  <a:cs typeface="Times New Roman" pitchFamily="18" charset="0"/>
                </a:rPr>
                <a:t>Dopplor</a:t>
              </a:r>
              <a:r>
                <a:rPr lang="en-US" altLang="zh-TW" sz="1600" dirty="0" smtClean="0">
                  <a:latin typeface="Times New Roman" pitchFamily="18" charset="0"/>
                  <a:cs typeface="Times New Roman" pitchFamily="18" charset="0"/>
                </a:rPr>
                <a:t> Cooling  </a:t>
              </a:r>
              <a:endParaRPr lang="en-US" altLang="zh-TW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503809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19" y="2204864"/>
              <a:ext cx="4220325" cy="309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7" name="群組 16"/>
          <p:cNvGrpSpPr/>
          <p:nvPr/>
        </p:nvGrpSpPr>
        <p:grpSpPr>
          <a:xfrm>
            <a:off x="4644008" y="1844824"/>
            <a:ext cx="4248472" cy="3825716"/>
            <a:chOff x="4716016" y="1844824"/>
            <a:chExt cx="4248472" cy="3825716"/>
          </a:xfrm>
        </p:grpSpPr>
        <p:sp>
          <p:nvSpPr>
            <p:cNvPr id="10" name="矩形 9"/>
            <p:cNvSpPr/>
            <p:nvPr/>
          </p:nvSpPr>
          <p:spPr>
            <a:xfrm>
              <a:off x="5612101" y="5301208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320540">
                <a:defRPr/>
              </a:pPr>
              <a:r>
                <a:rPr lang="en-US" altLang="zh-TW" b="1" i="1" dirty="0" smtClean="0">
                  <a:solidFill>
                    <a:srgbClr val="0000FF"/>
                  </a:solidFill>
                </a:rPr>
                <a:t>N</a:t>
              </a:r>
              <a:r>
                <a:rPr lang="en-US" altLang="zh-TW" b="1" dirty="0">
                  <a:solidFill>
                    <a:srgbClr val="FF0000"/>
                  </a:solidFill>
                </a:rPr>
                <a:t> </a:t>
              </a:r>
              <a:r>
                <a:rPr lang="en-US" altLang="zh-TW" b="1" dirty="0">
                  <a:solidFill>
                    <a:srgbClr val="0033CC"/>
                  </a:solidFill>
                </a:rPr>
                <a:t>~</a:t>
              </a:r>
              <a:r>
                <a:rPr lang="en-US" altLang="zh-TW" b="1" dirty="0">
                  <a:solidFill>
                    <a:srgbClr val="FF0000"/>
                  </a:solidFill>
                </a:rPr>
                <a:t> </a:t>
              </a:r>
              <a:r>
                <a:rPr lang="en-US" altLang="zh-TW" b="1" i="1" dirty="0" smtClean="0">
                  <a:solidFill>
                    <a:srgbClr val="0000FF"/>
                  </a:solidFill>
                </a:rPr>
                <a:t>12 Mega    T </a:t>
              </a:r>
              <a:r>
                <a:rPr lang="zh-TW" altLang="en-US" b="1" i="1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TW" b="1" dirty="0" smtClean="0">
                  <a:solidFill>
                    <a:srgbClr val="0000FF"/>
                  </a:solidFill>
                </a:rPr>
                <a:t>~ 10 </a:t>
              </a:r>
              <a:r>
                <a:rPr lang="el-GR" altLang="zh-TW" b="1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μ</a:t>
              </a:r>
              <a:r>
                <a:rPr lang="en-US" altLang="zh-TW" b="1" dirty="0" smtClean="0">
                  <a:solidFill>
                    <a:srgbClr val="0000FF"/>
                  </a:solidFill>
                  <a:cs typeface="Times New Roman" pitchFamily="18" charset="0"/>
                </a:rPr>
                <a:t>K</a:t>
              </a:r>
              <a:endParaRPr lang="zh-TW" altLang="en-US" b="1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4" name="Text Box 1129"/>
            <p:cNvSpPr txBox="1">
              <a:spLocks noChangeArrowheads="1"/>
            </p:cNvSpPr>
            <p:nvPr/>
          </p:nvSpPr>
          <p:spPr bwMode="auto">
            <a:xfrm>
              <a:off x="5652120" y="1844824"/>
              <a:ext cx="30243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600" dirty="0" smtClean="0"/>
                <a:t>D</a:t>
              </a:r>
              <a:r>
                <a:rPr lang="en-US" altLang="zh-TW" sz="1600" baseline="-25000" dirty="0" smtClean="0"/>
                <a:t>1  </a:t>
              </a:r>
              <a:r>
                <a:rPr lang="en-US" altLang="zh-TW" sz="1600" dirty="0" smtClean="0">
                  <a:latin typeface="Times New Roman" pitchFamily="18" charset="0"/>
                  <a:cs typeface="Times New Roman" pitchFamily="18" charset="0"/>
                </a:rPr>
                <a:t>Gray-molasses Cooling  </a:t>
              </a:r>
              <a:endParaRPr lang="en-US" altLang="zh-TW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5038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6016" y="2184213"/>
              <a:ext cx="4248472" cy="3116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877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700808"/>
            <a:ext cx="3834521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1547664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Old System </a:t>
            </a:r>
          </a:p>
        </p:txBody>
      </p:sp>
      <p:sp>
        <p:nvSpPr>
          <p:cNvPr id="6" name="矩形 5"/>
          <p:cNvSpPr/>
          <p:nvPr/>
        </p:nvSpPr>
        <p:spPr>
          <a:xfrm>
            <a:off x="6084168" y="1340768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New System</a:t>
            </a:r>
          </a:p>
        </p:txBody>
      </p:sp>
      <p:pic>
        <p:nvPicPr>
          <p:cNvPr id="64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28800"/>
            <a:ext cx="4716016" cy="298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769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29"/>
          <p:cNvSpPr txBox="1">
            <a:spLocks noChangeArrowheads="1"/>
          </p:cNvSpPr>
          <p:nvPr/>
        </p:nvSpPr>
        <p:spPr bwMode="auto">
          <a:xfrm>
            <a:off x="0" y="179929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Summary  </a:t>
            </a:r>
            <a:endParaRPr lang="en-US" altLang="zh-TW" sz="3200" dirty="0">
              <a:latin typeface="+mj-lt"/>
            </a:endParaRPr>
          </a:p>
        </p:txBody>
      </p:sp>
      <p:sp>
        <p:nvSpPr>
          <p:cNvPr id="84993" name="Rectangle 1"/>
          <p:cNvSpPr>
            <a:spLocks noChangeArrowheads="1"/>
          </p:cNvSpPr>
          <p:nvPr/>
        </p:nvSpPr>
        <p:spPr bwMode="auto">
          <a:xfrm>
            <a:off x="827584" y="1330890"/>
            <a:ext cx="748883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66700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Laser cooling, trapping and force evaporation of </a:t>
            </a:r>
            <a:r>
              <a:rPr kumimoji="1" lang="en-US" altLang="zh-TW" sz="2400" baseline="30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39</a:t>
            </a: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K</a:t>
            </a:r>
          </a:p>
          <a:p>
            <a:pPr marL="266700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   - best PSD </a:t>
            </a:r>
            <a:r>
              <a:rPr lang="en-US" altLang="zh-TW" sz="2400" dirty="0" smtClean="0"/>
              <a:t>7*10</a:t>
            </a:r>
            <a:r>
              <a:rPr lang="en-US" altLang="zh-TW" sz="2400" baseline="30000" dirty="0" smtClean="0"/>
              <a:t>-3</a:t>
            </a:r>
            <a:r>
              <a:rPr lang="en-US" altLang="zh-TW" sz="2400" dirty="0" smtClean="0"/>
              <a:t> , N: 17000</a:t>
            </a:r>
            <a:endParaRPr kumimoji="1" lang="en-US" altLang="zh-TW" sz="24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66700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TW" sz="2400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Feshbach</a:t>
            </a: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resonance of </a:t>
            </a:r>
            <a:r>
              <a:rPr kumimoji="1" lang="en-US" altLang="zh-TW" sz="2400" baseline="30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39</a:t>
            </a: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K</a:t>
            </a:r>
          </a:p>
          <a:p>
            <a:pPr marL="266700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   - inter-spin state (no experimental report)</a:t>
            </a:r>
          </a:p>
          <a:p>
            <a:pPr marL="266700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Spin state control of </a:t>
            </a:r>
            <a:r>
              <a:rPr kumimoji="1" lang="en-US" altLang="zh-TW" sz="2400" baseline="30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39</a:t>
            </a: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K</a:t>
            </a: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66700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TW" sz="24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Formation of </a:t>
            </a:r>
            <a:r>
              <a:rPr kumimoji="1" lang="en-US" altLang="zh-TW" sz="2400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Efimov</a:t>
            </a:r>
            <a:r>
              <a:rPr kumimoji="1" lang="en-US" altLang="zh-TW" sz="24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and </a:t>
            </a:r>
            <a:r>
              <a:rPr kumimoji="1" lang="en-US" altLang="zh-TW" sz="2400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Feshbach</a:t>
            </a:r>
            <a:r>
              <a:rPr kumimoji="1" lang="en-US" altLang="zh-TW" sz="24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molecules</a:t>
            </a:r>
            <a:endParaRPr kumimoji="1" lang="en-US" altLang="zh-TW" sz="24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zh-TW" sz="24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64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29"/>
          <p:cNvSpPr txBox="1">
            <a:spLocks noChangeArrowheads="1"/>
          </p:cNvSpPr>
          <p:nvPr/>
        </p:nvSpPr>
        <p:spPr bwMode="auto">
          <a:xfrm>
            <a:off x="0" y="179929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Outlook </a:t>
            </a:r>
            <a:endParaRPr lang="en-US" altLang="zh-TW" sz="3200" dirty="0">
              <a:latin typeface="+mj-lt"/>
            </a:endParaRPr>
          </a:p>
        </p:txBody>
      </p:sp>
      <p:sp>
        <p:nvSpPr>
          <p:cNvPr id="84993" name="Rectangle 1"/>
          <p:cNvSpPr>
            <a:spLocks noChangeArrowheads="1"/>
          </p:cNvSpPr>
          <p:nvPr/>
        </p:nvSpPr>
        <p:spPr bwMode="auto">
          <a:xfrm>
            <a:off x="1115616" y="1166842"/>
            <a:ext cx="6714492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66700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Inter-spin state </a:t>
            </a:r>
            <a:r>
              <a:rPr kumimoji="1" lang="en-US" altLang="zh-TW" sz="2400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Efimov</a:t>
            </a: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&amp; </a:t>
            </a:r>
            <a:r>
              <a:rPr kumimoji="1" lang="en-US" altLang="zh-TW" sz="2400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Feshbach</a:t>
            </a: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molecular </a:t>
            </a:r>
          </a:p>
          <a:p>
            <a:pPr marL="266700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Toward quantum gases </a:t>
            </a:r>
            <a:r>
              <a:rPr kumimoji="1" lang="en-US" altLang="zh-TW" sz="2400" baseline="30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39</a:t>
            </a: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K &amp; </a:t>
            </a:r>
            <a:r>
              <a:rPr kumimoji="1" lang="en-US" altLang="zh-TW" sz="2400" baseline="30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41</a:t>
            </a:r>
            <a:r>
              <a:rPr kumimoji="1"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K</a:t>
            </a:r>
          </a:p>
          <a:p>
            <a:pPr marL="266700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Quantum gases by laser cooling</a:t>
            </a:r>
          </a:p>
          <a:p>
            <a:pPr marL="723900" lvl="1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Raman sideband cooling  &amp; compressing</a:t>
            </a:r>
          </a:p>
          <a:p>
            <a:pPr marL="723900" lvl="1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66700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Two-chamber system: 2D</a:t>
            </a:r>
            <a:r>
              <a:rPr lang="en-US" altLang="zh-TW" sz="240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+ 3D MOT</a:t>
            </a:r>
            <a:endParaRPr lang="en-US" altLang="zh-TW" sz="2400" dirty="0">
              <a:latin typeface="Times New Roman" pitchFamily="18" charset="0"/>
              <a:cs typeface="Times New Roman" pitchFamily="18" charset="0"/>
            </a:endParaRPr>
          </a:p>
          <a:p>
            <a:pPr marL="266700" indent="-2667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zh-TW" sz="24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Atom</a:t>
            </a:r>
            <a:r>
              <a:rPr kumimoji="1" lang="zh-TW" altLang="en-US" sz="24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kumimoji="1" lang="en-US" altLang="zh-TW" sz="24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synthesizer</a:t>
            </a:r>
            <a:endParaRPr kumimoji="1" lang="en-US" altLang="zh-TW" sz="24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zh-TW" sz="24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65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6392774" y="3501008"/>
            <a:ext cx="2571714" cy="2088232"/>
            <a:chOff x="6392774" y="3501008"/>
            <a:chExt cx="2571714" cy="2088232"/>
          </a:xfrm>
        </p:grpSpPr>
        <p:pic>
          <p:nvPicPr>
            <p:cNvPr id="584705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92774" y="3501008"/>
              <a:ext cx="2571714" cy="18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文字方塊 6"/>
            <p:cNvSpPr txBox="1"/>
            <p:nvPr/>
          </p:nvSpPr>
          <p:spPr>
            <a:xfrm>
              <a:off x="6588224" y="5219908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arXiv:1705.03421v1</a:t>
              </a:r>
              <a:endParaRPr lang="zh-TW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66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5496" y="32283"/>
            <a:ext cx="5256584" cy="1296144"/>
          </a:xfrm>
        </p:spPr>
        <p:txBody>
          <a:bodyPr/>
          <a:lstStyle/>
          <a:p>
            <a:pPr algn="l"/>
            <a:r>
              <a:rPr lang="en-US" altLang="zh-TW" sz="4800" dirty="0" smtClean="0">
                <a:solidFill>
                  <a:schemeClr val="bg1"/>
                </a:solidFill>
              </a:rPr>
              <a:t>Acknowledgement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7544" y="1731580"/>
            <a:ext cx="28083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吳</a:t>
            </a:r>
            <a:r>
              <a:rPr lang="zh-TW" altLang="en-US" sz="2400" b="1" dirty="0">
                <a:solidFill>
                  <a:srgbClr val="FFFF00"/>
                </a:solidFill>
                <a:latin typeface="+mj-ea"/>
                <a:ea typeface="+mj-ea"/>
              </a:rPr>
              <a:t>耿</a:t>
            </a:r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碩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(</a:t>
            </a:r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博士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)</a:t>
            </a:r>
          </a:p>
          <a:p>
            <a:r>
              <a:rPr lang="zh-TW" altLang="en-US" sz="2400" b="1" dirty="0">
                <a:solidFill>
                  <a:srgbClr val="FFFF00"/>
                </a:solidFill>
                <a:latin typeface="+mj-ea"/>
              </a:rPr>
              <a:t>鄭毓璿</a:t>
            </a:r>
            <a:endParaRPr lang="en-US" altLang="zh-TW" sz="2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</a:rPr>
              <a:t>劉修源</a:t>
            </a:r>
            <a:endParaRPr lang="en-US" altLang="zh-TW" sz="2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r>
              <a:rPr lang="zh-TW" altLang="en-US" sz="2400" b="1" dirty="0">
                <a:solidFill>
                  <a:srgbClr val="FFFF00"/>
                </a:solidFill>
                <a:latin typeface="+mj-ea"/>
              </a:rPr>
              <a:t>黃智遠</a:t>
            </a:r>
            <a:endParaRPr lang="en-US" altLang="zh-TW" sz="2400" b="1" dirty="0">
              <a:solidFill>
                <a:srgbClr val="FFFF00"/>
              </a:solidFill>
              <a:latin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陳俊嘉</a:t>
            </a:r>
            <a:endParaRPr lang="en-US" altLang="zh-TW" sz="2400" b="1" dirty="0" smtClean="0">
              <a:solidFill>
                <a:srgbClr val="FFFF00"/>
              </a:solidFill>
              <a:latin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彭有宏</a:t>
            </a:r>
            <a:endParaRPr lang="en-US" altLang="zh-TW" sz="2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</a:rPr>
              <a:t>蔡孟儒</a:t>
            </a:r>
            <a:endParaRPr lang="en-US" altLang="zh-TW" sz="2400" b="1" dirty="0" smtClean="0">
              <a:solidFill>
                <a:srgbClr val="FFFF00"/>
              </a:solidFill>
              <a:latin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池亮穎</a:t>
            </a:r>
            <a:endParaRPr lang="en-US" altLang="zh-TW" sz="2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施中右</a:t>
            </a:r>
            <a:endParaRPr lang="en-US" altLang="zh-TW" sz="2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r>
              <a:rPr lang="zh-TW" altLang="en-US" sz="2400" b="1" dirty="0">
                <a:solidFill>
                  <a:srgbClr val="FFFF00"/>
                </a:solidFill>
                <a:latin typeface="+mj-ea"/>
              </a:rPr>
              <a:t>張銘顯 </a:t>
            </a:r>
            <a:r>
              <a:rPr lang="zh-TW" altLang="en-US" sz="2400" b="1" dirty="0" smtClean="0">
                <a:solidFill>
                  <a:srgbClr val="FFFF00"/>
                </a:solidFill>
                <a:latin typeface="+mj-ea"/>
              </a:rPr>
              <a:t>老師</a:t>
            </a:r>
            <a:endParaRPr lang="en-US" altLang="zh-TW" sz="2400" b="1" dirty="0">
              <a:solidFill>
                <a:srgbClr val="FFFF00"/>
              </a:solidFill>
              <a:latin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-11806" y="5683895"/>
            <a:ext cx="8184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i="1" dirty="0" smtClean="0">
                <a:solidFill>
                  <a:srgbClr val="FFFF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Thanks for your attention!</a:t>
            </a:r>
            <a:endParaRPr lang="zh-TW" altLang="en-US" sz="4400" i="1" dirty="0">
              <a:solidFill>
                <a:srgbClr val="FFFF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29" y="240438"/>
            <a:ext cx="1264923" cy="110033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1546"/>
            <a:ext cx="1158557" cy="1149222"/>
          </a:xfrm>
          <a:prstGeom prst="rect">
            <a:avLst/>
          </a:prstGeom>
        </p:spPr>
      </p:pic>
      <p:pic>
        <p:nvPicPr>
          <p:cNvPr id="13" name="Picture 6" descr="http://crawler.ksu.edu.tw/utility/Bulletin/2010/05/12/16766/%E5%9C%8B%E7%A7%91%E6%9C%83.jp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487" y="22615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2699792" y="1772816"/>
            <a:ext cx="20162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黃宣凱</a:t>
            </a:r>
            <a:endParaRPr lang="en-US" altLang="zh-TW" sz="2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吳敏瑄</a:t>
            </a:r>
            <a:endParaRPr lang="en-US" altLang="zh-TW" sz="2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魏奇勳</a:t>
            </a:r>
            <a:endParaRPr lang="en-US" altLang="zh-TW" sz="2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孫立安</a:t>
            </a:r>
            <a:endParaRPr lang="en-US" altLang="zh-TW" sz="2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張雅婷</a:t>
            </a:r>
            <a:endParaRPr lang="en-US" altLang="zh-TW" sz="2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林玟晨</a:t>
            </a:r>
            <a:endParaRPr lang="en-US" altLang="zh-TW" sz="2400" b="1" dirty="0" smtClean="0">
              <a:solidFill>
                <a:srgbClr val="FFFF00"/>
              </a:solidFill>
              <a:latin typeface="+mj-ea"/>
              <a:ea typeface="+mj-ea"/>
            </a:endParaRP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黃孝智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(</a:t>
            </a:r>
            <a:r>
              <a:rPr lang="zh-TW" altLang="en-US" sz="2400" b="1" dirty="0">
                <a:solidFill>
                  <a:srgbClr val="FFFF00"/>
                </a:solidFill>
                <a:latin typeface="+mj-ea"/>
              </a:rPr>
              <a:t>博士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499992" y="2175247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陳賜原 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(</a:t>
            </a:r>
            <a:r>
              <a:rPr lang="zh-TW" altLang="en-US" sz="2400" b="1" dirty="0" smtClean="0">
                <a:solidFill>
                  <a:srgbClr val="FFFF00"/>
                </a:solidFill>
                <a:latin typeface="+mj-ea"/>
              </a:rPr>
              <a:t>老師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499992" y="1743199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林育如 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(</a:t>
            </a:r>
            <a:r>
              <a:rPr lang="zh-TW" altLang="en-US" sz="2400" b="1" dirty="0" smtClean="0">
                <a:solidFill>
                  <a:srgbClr val="FFFF00"/>
                </a:solidFill>
                <a:latin typeface="+mj-ea"/>
              </a:rPr>
              <a:t>老師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983760" y="1772816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鐘朝益 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(</a:t>
            </a:r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先生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)</a:t>
            </a:r>
          </a:p>
          <a:p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吳水源 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(</a:t>
            </a:r>
            <a:r>
              <a:rPr lang="zh-TW" altLang="en-US" sz="2400" b="1" dirty="0" smtClean="0">
                <a:solidFill>
                  <a:srgbClr val="FFFF00"/>
                </a:solidFill>
                <a:latin typeface="+mj-ea"/>
                <a:ea typeface="+mj-ea"/>
              </a:rPr>
              <a:t>先生</a:t>
            </a:r>
            <a:r>
              <a:rPr lang="en-US" altLang="zh-TW" sz="2400" b="1" dirty="0" smtClean="0">
                <a:solidFill>
                  <a:srgbClr val="FFFF00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552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69</a:t>
            </a:fld>
            <a:endParaRPr lang="zh-TW" altLang="en-US"/>
          </a:p>
        </p:txBody>
      </p:sp>
      <p:pic>
        <p:nvPicPr>
          <p:cNvPr id="65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88640"/>
            <a:ext cx="66103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132856"/>
            <a:ext cx="42481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87624" y="1602472"/>
          <a:ext cx="676875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3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Isotope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Scattering</a:t>
                      </a:r>
                      <a:r>
                        <a:rPr lang="en-US" altLang="zh-TW" baseline="0" dirty="0" smtClean="0"/>
                        <a:t> Length (a</a:t>
                      </a:r>
                      <a:r>
                        <a:rPr lang="en-US" altLang="zh-TW" baseline="-25000" dirty="0" smtClean="0"/>
                        <a:t>t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Scattering</a:t>
                      </a:r>
                      <a:r>
                        <a:rPr lang="en-US" altLang="zh-TW" baseline="0" dirty="0" smtClean="0"/>
                        <a:t> Length (a</a:t>
                      </a:r>
                      <a:r>
                        <a:rPr lang="en-US" altLang="zh-TW" baseline="-25000" dirty="0" smtClean="0"/>
                        <a:t>s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 smtClean="0"/>
                    </a:p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3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39/39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-33.48 (18)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138.49 (12)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3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39/40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-1985 (69)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-2.84</a:t>
                      </a:r>
                      <a:r>
                        <a:rPr lang="en-US" altLang="zh-TW" baseline="0" dirty="0" smtClean="0"/>
                        <a:t> (10)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3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39/41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177.10 (27)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113.07 (12)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3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40/40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169.67 (24)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104.41 (9)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3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40/41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97.39 (9)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-54.28 (21)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3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41/41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60.54 (6)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85.53 (6)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78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4910683"/>
            <a:ext cx="32385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129"/>
          <p:cNvSpPr txBox="1">
            <a:spLocks noChangeArrowheads="1"/>
          </p:cNvSpPr>
          <p:nvPr/>
        </p:nvSpPr>
        <p:spPr bwMode="auto">
          <a:xfrm>
            <a:off x="0" y="260648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The scattering property of Potassium  </a:t>
            </a:r>
            <a:endParaRPr lang="en-US" altLang="zh-TW" sz="3200" dirty="0"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91880" y="2171614"/>
            <a:ext cx="129614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70</a:t>
            </a:fld>
            <a:endParaRPr lang="zh-TW" altLang="en-US"/>
          </a:p>
        </p:txBody>
      </p:sp>
      <p:pic>
        <p:nvPicPr>
          <p:cNvPr id="5806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76672"/>
            <a:ext cx="2520280" cy="602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8300" y="2558143"/>
            <a:ext cx="510778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448" y="1541689"/>
            <a:ext cx="328612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628650" y="120206"/>
            <a:ext cx="7886700" cy="1325563"/>
          </a:xfrm>
        </p:spPr>
        <p:txBody>
          <a:bodyPr/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Elastic and Inelastic Collision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504" y="6536377"/>
            <a:ext cx="345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Ref: C</a:t>
            </a:r>
            <a:r>
              <a:rPr lang="en-US" altLang="zh-TW" sz="1200" kern="0" dirty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. </a:t>
            </a:r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Chin, PhD thesis (2001).</a:t>
            </a:r>
            <a:endParaRPr lang="en-US" altLang="zh-TW" sz="1200" kern="0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72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73</a:t>
            </a:fld>
            <a:endParaRPr lang="zh-TW" altLang="en-US"/>
          </a:p>
        </p:txBody>
      </p:sp>
      <p:pic>
        <p:nvPicPr>
          <p:cNvPr id="5785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7388" y="766763"/>
            <a:ext cx="522922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3"/>
          <p:cNvGrpSpPr/>
          <p:nvPr/>
        </p:nvGrpSpPr>
        <p:grpSpPr>
          <a:xfrm>
            <a:off x="395536" y="1412776"/>
            <a:ext cx="3771726" cy="3897724"/>
            <a:chOff x="1403648" y="1484784"/>
            <a:chExt cx="3771726" cy="3897724"/>
          </a:xfrm>
        </p:grpSpPr>
        <p:sp>
          <p:nvSpPr>
            <p:cNvPr id="5" name="文字方塊 4"/>
            <p:cNvSpPr txBox="1"/>
            <p:nvPr/>
          </p:nvSpPr>
          <p:spPr>
            <a:xfrm>
              <a:off x="3624950" y="3222268"/>
              <a:ext cx="1550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Cooling  Beam</a:t>
              </a:r>
              <a:endParaRPr lang="en-US" b="1" dirty="0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 flipV="1">
              <a:off x="3131840" y="5229200"/>
              <a:ext cx="7635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3131840" y="4797152"/>
              <a:ext cx="7350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>
                <a:solidFill>
                  <a:srgbClr val="000000"/>
                </a:solidFill>
              </a:endParaRPr>
            </a:p>
          </p:txBody>
        </p:sp>
        <p:graphicFrame>
          <p:nvGraphicFramePr>
            <p:cNvPr id="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6682530"/>
                </p:ext>
              </p:extLst>
            </p:nvPr>
          </p:nvGraphicFramePr>
          <p:xfrm>
            <a:off x="3923928" y="4581128"/>
            <a:ext cx="387350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541" name="Equation" r:id="rId3" imgW="228501" imgH="253890" progId="">
                    <p:embed/>
                  </p:oleObj>
                </mc:Choice>
                <mc:Fallback>
                  <p:oleObj name="Equation" r:id="rId3" imgW="228501" imgH="25389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928" y="4581128"/>
                          <a:ext cx="387350" cy="385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4967822"/>
                </p:ext>
              </p:extLst>
            </p:nvPr>
          </p:nvGraphicFramePr>
          <p:xfrm>
            <a:off x="3923928" y="1531069"/>
            <a:ext cx="34448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542" name="Equation" r:id="rId5" imgW="203024" imgH="253780" progId="">
                    <p:embed/>
                  </p:oleObj>
                </mc:Choice>
                <mc:Fallback>
                  <p:oleObj name="Equation" r:id="rId5" imgW="203024" imgH="253780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928" y="1531069"/>
                          <a:ext cx="344487" cy="385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3375174" y="1700808"/>
              <a:ext cx="144016" cy="3096344"/>
            </a:xfrm>
            <a:custGeom>
              <a:avLst/>
              <a:gdLst>
                <a:gd name="T0" fmla="*/ 96 w 152"/>
                <a:gd name="T1" fmla="*/ 0 h 1440"/>
                <a:gd name="T2" fmla="*/ 144 w 152"/>
                <a:gd name="T3" fmla="*/ 192 h 1440"/>
                <a:gd name="T4" fmla="*/ 48 w 152"/>
                <a:gd name="T5" fmla="*/ 336 h 1440"/>
                <a:gd name="T6" fmla="*/ 144 w 152"/>
                <a:gd name="T7" fmla="*/ 528 h 1440"/>
                <a:gd name="T8" fmla="*/ 48 w 152"/>
                <a:gd name="T9" fmla="*/ 672 h 1440"/>
                <a:gd name="T10" fmla="*/ 144 w 152"/>
                <a:gd name="T11" fmla="*/ 864 h 1440"/>
                <a:gd name="T12" fmla="*/ 48 w 152"/>
                <a:gd name="T13" fmla="*/ 1008 h 1440"/>
                <a:gd name="T14" fmla="*/ 144 w 152"/>
                <a:gd name="T15" fmla="*/ 1152 h 1440"/>
                <a:gd name="T16" fmla="*/ 0 w 152"/>
                <a:gd name="T17" fmla="*/ 1296 h 1440"/>
                <a:gd name="T18" fmla="*/ 144 w 152"/>
                <a:gd name="T19" fmla="*/ 1440 h 14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2"/>
                <a:gd name="T31" fmla="*/ 0 h 1440"/>
                <a:gd name="T32" fmla="*/ 152 w 152"/>
                <a:gd name="T33" fmla="*/ 1440 h 14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2" h="1440">
                  <a:moveTo>
                    <a:pt x="96" y="0"/>
                  </a:moveTo>
                  <a:cubicBezTo>
                    <a:pt x="124" y="68"/>
                    <a:pt x="152" y="136"/>
                    <a:pt x="144" y="192"/>
                  </a:cubicBezTo>
                  <a:cubicBezTo>
                    <a:pt x="136" y="248"/>
                    <a:pt x="48" y="280"/>
                    <a:pt x="48" y="336"/>
                  </a:cubicBezTo>
                  <a:cubicBezTo>
                    <a:pt x="48" y="392"/>
                    <a:pt x="144" y="472"/>
                    <a:pt x="144" y="528"/>
                  </a:cubicBezTo>
                  <a:cubicBezTo>
                    <a:pt x="144" y="584"/>
                    <a:pt x="48" y="616"/>
                    <a:pt x="48" y="672"/>
                  </a:cubicBezTo>
                  <a:cubicBezTo>
                    <a:pt x="48" y="728"/>
                    <a:pt x="144" y="808"/>
                    <a:pt x="144" y="864"/>
                  </a:cubicBezTo>
                  <a:cubicBezTo>
                    <a:pt x="144" y="920"/>
                    <a:pt x="48" y="960"/>
                    <a:pt x="48" y="1008"/>
                  </a:cubicBezTo>
                  <a:cubicBezTo>
                    <a:pt x="48" y="1056"/>
                    <a:pt x="152" y="1104"/>
                    <a:pt x="144" y="1152"/>
                  </a:cubicBezTo>
                  <a:cubicBezTo>
                    <a:pt x="136" y="1200"/>
                    <a:pt x="0" y="1248"/>
                    <a:pt x="0" y="1296"/>
                  </a:cubicBezTo>
                  <a:cubicBezTo>
                    <a:pt x="0" y="1344"/>
                    <a:pt x="120" y="1416"/>
                    <a:pt x="144" y="144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cxnSp>
          <p:nvCxnSpPr>
            <p:cNvPr id="11" name="直線接點 10"/>
            <p:cNvCxnSpPr/>
            <p:nvPr/>
          </p:nvCxnSpPr>
          <p:spPr>
            <a:xfrm>
              <a:off x="3401667" y="1844824"/>
              <a:ext cx="45025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V="1">
              <a:off x="3663206" y="1844825"/>
              <a:ext cx="27898" cy="29523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物件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4345979"/>
                </p:ext>
              </p:extLst>
            </p:nvPr>
          </p:nvGraphicFramePr>
          <p:xfrm>
            <a:off x="3160539" y="1700808"/>
            <a:ext cx="187325" cy="227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543" name="Equation" r:id="rId7" imgW="139579" imgH="164957" progId="">
                    <p:embed/>
                  </p:oleObj>
                </mc:Choice>
                <mc:Fallback>
                  <p:oleObj name="Equation" r:id="rId7" imgW="139579" imgH="164957" progId="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0539" y="1700808"/>
                          <a:ext cx="187325" cy="227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V="1">
              <a:off x="3131840" y="2924944"/>
              <a:ext cx="7635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V="1">
              <a:off x="3131840" y="2564904"/>
              <a:ext cx="7635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V="1">
              <a:off x="3131840" y="2132856"/>
              <a:ext cx="7635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V="1">
              <a:off x="3131840" y="1700808"/>
              <a:ext cx="7635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555776" y="501317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F=1</a:t>
              </a:r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555776" y="4581128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F=2</a:t>
              </a:r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555776" y="277163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F’=0</a:t>
              </a:r>
              <a:endParaRPr lang="zh-TW" altLang="en-US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555776" y="2348880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F’=1</a:t>
              </a:r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555776" y="1907540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F’=2</a:t>
              </a:r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555776" y="1484784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F’=3</a:t>
              </a:r>
              <a:endParaRPr lang="zh-TW" altLang="en-US" dirty="0"/>
            </a:p>
          </p:txBody>
        </p:sp>
        <p:cxnSp>
          <p:nvCxnSpPr>
            <p:cNvPr id="24" name="直線單箭頭接點 23"/>
            <p:cNvCxnSpPr>
              <a:stCxn id="18" idx="3"/>
            </p:cNvCxnSpPr>
            <p:nvPr/>
          </p:nvCxnSpPr>
          <p:spPr>
            <a:xfrm flipV="1">
              <a:off x="3275856" y="2132857"/>
              <a:ext cx="27898" cy="3064985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1403648" y="4005064"/>
              <a:ext cx="192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Repumping</a:t>
              </a:r>
              <a:r>
                <a:rPr lang="en-US" b="1" dirty="0" smtClean="0"/>
                <a:t>  Beam</a:t>
              </a:r>
              <a:endParaRPr lang="en-US" b="1" dirty="0"/>
            </a:p>
          </p:txBody>
        </p:sp>
      </p:grpSp>
      <p:grpSp>
        <p:nvGrpSpPr>
          <p:cNvPr id="4" name="群組 25"/>
          <p:cNvGrpSpPr/>
          <p:nvPr/>
        </p:nvGrpSpPr>
        <p:grpSpPr>
          <a:xfrm>
            <a:off x="4355976" y="2204864"/>
            <a:ext cx="3672408" cy="2466856"/>
            <a:chOff x="611560" y="2114272"/>
            <a:chExt cx="3672408" cy="2466856"/>
          </a:xfrm>
        </p:grpSpPr>
        <p:sp>
          <p:nvSpPr>
            <p:cNvPr id="27" name="Text Box 13"/>
            <p:cNvSpPr txBox="1">
              <a:spLocks noChangeArrowheads="1"/>
            </p:cNvSpPr>
            <p:nvPr/>
          </p:nvSpPr>
          <p:spPr bwMode="auto">
            <a:xfrm>
              <a:off x="3707904" y="3573016"/>
              <a:ext cx="5760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400" eaLnBrk="0" fontAlgn="auto" hangingPunct="0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1800" kern="0" dirty="0">
                  <a:solidFill>
                    <a:srgbClr val="FF0000"/>
                  </a:solidFill>
                  <a:latin typeface="Symbol" pitchFamily="18" charset="2"/>
                  <a:sym typeface="Symbol" pitchFamily="18" charset="2"/>
                </a:rPr>
                <a:t></a:t>
              </a:r>
              <a:r>
                <a:rPr kumimoji="0" lang="en-US" altLang="zh-TW" sz="1800" kern="0" baseline="30000" dirty="0">
                  <a:solidFill>
                    <a:srgbClr val="FF0000"/>
                  </a:solidFill>
                  <a:latin typeface="Symbol" pitchFamily="18" charset="2"/>
                  <a:sym typeface="Symbol" pitchFamily="18" charset="2"/>
                </a:rPr>
                <a:t></a:t>
              </a:r>
              <a:endParaRPr kumimoji="0" lang="en-US" altLang="zh-TW" sz="1800" kern="0" dirty="0">
                <a:solidFill>
                  <a:srgbClr val="FF0000"/>
                </a:solidFill>
                <a:latin typeface="Symbol" pitchFamily="18" charset="2"/>
                <a:sym typeface="Symbol" pitchFamily="18" charset="2"/>
              </a:endParaRPr>
            </a:p>
          </p:txBody>
        </p:sp>
        <p:grpSp>
          <p:nvGrpSpPr>
            <p:cNvPr id="26" name="群組 44"/>
            <p:cNvGrpSpPr/>
            <p:nvPr/>
          </p:nvGrpSpPr>
          <p:grpSpPr>
            <a:xfrm>
              <a:off x="611560" y="2114272"/>
              <a:ext cx="3398665" cy="2466856"/>
              <a:chOff x="611560" y="2123564"/>
              <a:chExt cx="3398665" cy="2466856"/>
            </a:xfrm>
          </p:grpSpPr>
          <p:sp>
            <p:nvSpPr>
              <p:cNvPr id="29" name="Line 2"/>
              <p:cNvSpPr>
                <a:spLocks noChangeShapeType="1"/>
              </p:cNvSpPr>
              <p:nvPr/>
            </p:nvSpPr>
            <p:spPr bwMode="auto">
              <a:xfrm>
                <a:off x="1656685" y="4145189"/>
                <a:ext cx="1676037" cy="73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8" name="群組 36"/>
              <p:cNvGrpSpPr/>
              <p:nvPr/>
            </p:nvGrpSpPr>
            <p:grpSpPr>
              <a:xfrm>
                <a:off x="1619672" y="2636912"/>
                <a:ext cx="1656184" cy="658373"/>
                <a:chOff x="2699792" y="5764109"/>
                <a:chExt cx="1656184" cy="658373"/>
              </a:xfrm>
            </p:grpSpPr>
            <p:sp>
              <p:nvSpPr>
                <p:cNvPr id="54" name="Line 3"/>
                <p:cNvSpPr>
                  <a:spLocks noChangeShapeType="1"/>
                </p:cNvSpPr>
                <p:nvPr/>
              </p:nvSpPr>
              <p:spPr bwMode="auto">
                <a:xfrm flipV="1">
                  <a:off x="2699792" y="6093296"/>
                  <a:ext cx="1656184" cy="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8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2699792" y="5877271"/>
                  <a:ext cx="1656184" cy="432047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8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Line 5"/>
                <p:cNvSpPr>
                  <a:spLocks noChangeShapeType="1"/>
                </p:cNvSpPr>
                <p:nvPr/>
              </p:nvSpPr>
              <p:spPr bwMode="auto">
                <a:xfrm rot="2234581" flipV="1">
                  <a:off x="2737922" y="5764109"/>
                  <a:ext cx="1579921" cy="658373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800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1" name="Text Box 6"/>
              <p:cNvSpPr txBox="1">
                <a:spLocks noChangeArrowheads="1"/>
              </p:cNvSpPr>
              <p:nvPr/>
            </p:nvSpPr>
            <p:spPr bwMode="auto">
              <a:xfrm>
                <a:off x="2489699" y="2369251"/>
                <a:ext cx="97959" cy="215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400" eaLnBrk="0" fontAlgn="auto" hangingPunct="0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i="1" kern="0" dirty="0">
                    <a:solidFill>
                      <a:srgbClr val="FFFF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 flipV="1">
                <a:off x="1610923" y="3177335"/>
                <a:ext cx="1726804" cy="1847"/>
              </a:xfrm>
              <a:prstGeom prst="line">
                <a:avLst/>
              </a:prstGeom>
              <a:noFill/>
              <a:ln w="38100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2490414" y="2445904"/>
                <a:ext cx="6435" cy="17066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 rot="10800000">
                <a:off x="3042671" y="3196729"/>
                <a:ext cx="17161" cy="94568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Text Box 10"/>
              <p:cNvSpPr txBox="1">
                <a:spLocks noChangeArrowheads="1"/>
              </p:cNvSpPr>
              <p:nvPr/>
            </p:nvSpPr>
            <p:spPr bwMode="auto">
              <a:xfrm>
                <a:off x="611560" y="2843644"/>
                <a:ext cx="66236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b="1" i="1" kern="0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kumimoji="0" lang="en-US" altLang="zh-TW" sz="1800" b="1" kern="0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</a:p>
            </p:txBody>
          </p:sp>
          <p:sp>
            <p:nvSpPr>
              <p:cNvPr id="36" name="Text Box 11"/>
              <p:cNvSpPr txBox="1">
                <a:spLocks noChangeArrowheads="1"/>
              </p:cNvSpPr>
              <p:nvPr/>
            </p:nvSpPr>
            <p:spPr bwMode="auto">
              <a:xfrm>
                <a:off x="3059832" y="2852936"/>
                <a:ext cx="36004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</a:t>
                </a:r>
                <a:endParaRPr kumimoji="0" lang="en-US" altLang="zh-TW" sz="18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Line 12"/>
              <p:cNvSpPr>
                <a:spLocks noChangeShapeType="1"/>
              </p:cNvSpPr>
              <p:nvPr/>
            </p:nvSpPr>
            <p:spPr bwMode="auto">
              <a:xfrm>
                <a:off x="3059832" y="2985242"/>
                <a:ext cx="0" cy="1837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Text Box 14"/>
              <p:cNvSpPr txBox="1">
                <a:spLocks noChangeArrowheads="1"/>
              </p:cNvSpPr>
              <p:nvPr/>
            </p:nvSpPr>
            <p:spPr bwMode="auto">
              <a:xfrm>
                <a:off x="1115616" y="3573016"/>
                <a:ext cx="50405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</a:t>
                </a:r>
                <a:r>
                  <a:rPr kumimoji="0" lang="en-US" altLang="zh-TW" sz="1800" kern="0" baseline="3000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</a:t>
                </a:r>
                <a:endParaRPr kumimoji="0" lang="en-US" altLang="zh-TW" sz="1800" kern="0" dirty="0">
                  <a:solidFill>
                    <a:srgbClr val="FF0000"/>
                  </a:solidFill>
                  <a:latin typeface="Symbol" pitchFamily="18" charset="2"/>
                  <a:sym typeface="Symbol" pitchFamily="18" charset="2"/>
                </a:endParaRPr>
              </a:p>
            </p:txBody>
          </p:sp>
          <p:sp>
            <p:nvSpPr>
              <p:cNvPr id="39" name="Text Box 17"/>
              <p:cNvSpPr txBox="1">
                <a:spLocks noChangeArrowheads="1"/>
              </p:cNvSpPr>
              <p:nvPr/>
            </p:nvSpPr>
            <p:spPr bwMode="auto">
              <a:xfrm>
                <a:off x="3275856" y="2123564"/>
                <a:ext cx="40427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i="1" kern="0" dirty="0" err="1"/>
                  <a:t>m</a:t>
                </a:r>
                <a:r>
                  <a:rPr kumimoji="0" lang="en-US" altLang="zh-TW" sz="1800" i="1" kern="0" baseline="-25000" dirty="0" err="1"/>
                  <a:t>j</a:t>
                </a:r>
                <a:endParaRPr kumimoji="0" lang="en-US" altLang="zh-TW" sz="1800" i="1" kern="0" dirty="0"/>
              </a:p>
            </p:txBody>
          </p:sp>
          <p:sp>
            <p:nvSpPr>
              <p:cNvPr id="40" name="Text Box 18"/>
              <p:cNvSpPr txBox="1">
                <a:spLocks noChangeArrowheads="1"/>
              </p:cNvSpPr>
              <p:nvPr/>
            </p:nvSpPr>
            <p:spPr bwMode="auto">
              <a:xfrm>
                <a:off x="2346902" y="4221088"/>
                <a:ext cx="35289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/>
                  <a:t>z</a:t>
                </a:r>
              </a:p>
            </p:txBody>
          </p:sp>
          <p:sp>
            <p:nvSpPr>
              <p:cNvPr id="41" name="Text Box 19"/>
              <p:cNvSpPr txBox="1">
                <a:spLocks noChangeArrowheads="1"/>
              </p:cNvSpPr>
              <p:nvPr/>
            </p:nvSpPr>
            <p:spPr bwMode="auto">
              <a:xfrm>
                <a:off x="2627784" y="3643715"/>
                <a:ext cx="41833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</a:t>
                </a:r>
                <a:r>
                  <a:rPr kumimoji="0" lang="en-US" altLang="zh-TW" sz="1800" kern="0" baseline="-25000" dirty="0">
                    <a:solidFill>
                      <a:srgbClr val="FF0000"/>
                    </a:solidFill>
                  </a:rPr>
                  <a:t>l</a:t>
                </a:r>
                <a:endParaRPr kumimoji="0" lang="en-US" altLang="zh-TW" sz="1800" kern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Line 20"/>
              <p:cNvSpPr>
                <a:spLocks noChangeShapeType="1"/>
              </p:cNvSpPr>
              <p:nvPr/>
            </p:nvSpPr>
            <p:spPr bwMode="auto">
              <a:xfrm>
                <a:off x="2222991" y="4211683"/>
                <a:ext cx="51982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AutoShape 21"/>
              <p:cNvSpPr>
                <a:spLocks noChangeArrowheads="1"/>
              </p:cNvSpPr>
              <p:nvPr/>
            </p:nvSpPr>
            <p:spPr bwMode="auto">
              <a:xfrm rot="10800000">
                <a:off x="1628084" y="3679733"/>
                <a:ext cx="601343" cy="183781"/>
              </a:xfrm>
              <a:prstGeom prst="leftArrow">
                <a:avLst>
                  <a:gd name="adj1" fmla="val 50000"/>
                  <a:gd name="adj2" fmla="val 105000"/>
                </a:avLst>
              </a:prstGeom>
              <a:solidFill>
                <a:srgbClr val="FF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zh-TW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Text Box 22"/>
              <p:cNvSpPr txBox="1">
                <a:spLocks noChangeArrowheads="1"/>
              </p:cNvSpPr>
              <p:nvPr/>
            </p:nvSpPr>
            <p:spPr bwMode="auto">
              <a:xfrm>
                <a:off x="1331640" y="2996952"/>
                <a:ext cx="30168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/>
                  <a:t>1</a:t>
                </a:r>
              </a:p>
            </p:txBody>
          </p:sp>
          <p:sp>
            <p:nvSpPr>
              <p:cNvPr id="45" name="Text Box 24"/>
              <p:cNvSpPr txBox="1">
                <a:spLocks noChangeArrowheads="1"/>
              </p:cNvSpPr>
              <p:nvPr/>
            </p:nvSpPr>
            <p:spPr bwMode="auto">
              <a:xfrm>
                <a:off x="1331641" y="2771636"/>
                <a:ext cx="36003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/>
                  <a:t>0</a:t>
                </a:r>
              </a:p>
            </p:txBody>
          </p:sp>
          <p:sp>
            <p:nvSpPr>
              <p:cNvPr id="46" name="Text Box 26"/>
              <p:cNvSpPr txBox="1">
                <a:spLocks noChangeArrowheads="1"/>
              </p:cNvSpPr>
              <p:nvPr/>
            </p:nvSpPr>
            <p:spPr bwMode="auto">
              <a:xfrm>
                <a:off x="611560" y="4005064"/>
                <a:ext cx="66236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b="1" i="1" kern="0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kumimoji="0" lang="en-US" altLang="zh-TW" sz="1800" b="1" kern="0" dirty="0">
                    <a:latin typeface="Times New Roman" pitchFamily="18" charset="0"/>
                    <a:cs typeface="Times New Roman" pitchFamily="18" charset="0"/>
                  </a:rPr>
                  <a:t> = 0</a:t>
                </a:r>
              </a:p>
            </p:txBody>
          </p:sp>
          <p:sp>
            <p:nvSpPr>
              <p:cNvPr id="47" name="Text Box 27"/>
              <p:cNvSpPr txBox="1">
                <a:spLocks noChangeArrowheads="1"/>
              </p:cNvSpPr>
              <p:nvPr/>
            </p:nvSpPr>
            <p:spPr bwMode="auto">
              <a:xfrm>
                <a:off x="1278055" y="2132856"/>
                <a:ext cx="55764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i="1" kern="0" dirty="0" err="1"/>
                  <a:t>m</a:t>
                </a:r>
                <a:r>
                  <a:rPr kumimoji="0" lang="en-US" altLang="zh-TW" sz="1800" i="1" kern="0" baseline="-25000" dirty="0" err="1"/>
                  <a:t>j</a:t>
                </a:r>
                <a:endParaRPr kumimoji="0" lang="en-US" altLang="zh-TW" sz="1800" i="1" kern="0" dirty="0"/>
              </a:p>
            </p:txBody>
          </p:sp>
          <p:sp>
            <p:nvSpPr>
              <p:cNvPr id="48" name="AutoShape 30"/>
              <p:cNvSpPr>
                <a:spLocks noChangeArrowheads="1"/>
              </p:cNvSpPr>
              <p:nvPr/>
            </p:nvSpPr>
            <p:spPr bwMode="auto">
              <a:xfrm>
                <a:off x="3179285" y="3687121"/>
                <a:ext cx="600627" cy="184705"/>
              </a:xfrm>
              <a:prstGeom prst="leftArrow">
                <a:avLst>
                  <a:gd name="adj1" fmla="val 50000"/>
                  <a:gd name="adj2" fmla="val 105000"/>
                </a:avLst>
              </a:prstGeom>
              <a:solidFill>
                <a:srgbClr val="FF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zh-TW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Text Box 26"/>
              <p:cNvSpPr txBox="1">
                <a:spLocks noChangeArrowheads="1"/>
              </p:cNvSpPr>
              <p:nvPr/>
            </p:nvSpPr>
            <p:spPr bwMode="auto">
              <a:xfrm>
                <a:off x="3347864" y="3995772"/>
                <a:ext cx="66236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b="1" i="1" kern="0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kumimoji="0" lang="en-US" altLang="zh-TW" sz="1800" b="1" kern="0" dirty="0">
                    <a:latin typeface="Times New Roman" pitchFamily="18" charset="0"/>
                    <a:cs typeface="Times New Roman" pitchFamily="18" charset="0"/>
                  </a:rPr>
                  <a:t> = 0</a:t>
                </a:r>
              </a:p>
            </p:txBody>
          </p:sp>
          <p:sp>
            <p:nvSpPr>
              <p:cNvPr id="50" name="Text Box 22"/>
              <p:cNvSpPr txBox="1">
                <a:spLocks noChangeArrowheads="1"/>
              </p:cNvSpPr>
              <p:nvPr/>
            </p:nvSpPr>
            <p:spPr bwMode="auto">
              <a:xfrm>
                <a:off x="3334210" y="2771636"/>
                <a:ext cx="30168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0</a:t>
                </a:r>
                <a:endParaRPr kumimoji="0" lang="en-US" altLang="zh-TW" sz="1800" kern="0" dirty="0"/>
              </a:p>
            </p:txBody>
          </p:sp>
          <p:sp>
            <p:nvSpPr>
              <p:cNvPr id="51" name="Text Box 22"/>
              <p:cNvSpPr txBox="1">
                <a:spLocks noChangeArrowheads="1"/>
              </p:cNvSpPr>
              <p:nvPr/>
            </p:nvSpPr>
            <p:spPr bwMode="auto">
              <a:xfrm>
                <a:off x="3275856" y="2996952"/>
                <a:ext cx="37221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-1</a:t>
                </a:r>
                <a:endParaRPr kumimoji="0" lang="en-US" altLang="zh-TW" sz="1800" kern="0" dirty="0"/>
              </a:p>
            </p:txBody>
          </p:sp>
          <p:sp>
            <p:nvSpPr>
              <p:cNvPr id="52" name="Text Box 22"/>
              <p:cNvSpPr txBox="1">
                <a:spLocks noChangeArrowheads="1"/>
              </p:cNvSpPr>
              <p:nvPr/>
            </p:nvSpPr>
            <p:spPr bwMode="auto">
              <a:xfrm>
                <a:off x="1259632" y="2492896"/>
                <a:ext cx="37221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-1</a:t>
                </a:r>
                <a:endParaRPr kumimoji="0" lang="en-US" altLang="zh-TW" sz="1800" kern="0" dirty="0"/>
              </a:p>
            </p:txBody>
          </p:sp>
          <p:sp>
            <p:nvSpPr>
              <p:cNvPr id="53" name="Text Box 22"/>
              <p:cNvSpPr txBox="1">
                <a:spLocks noChangeArrowheads="1"/>
              </p:cNvSpPr>
              <p:nvPr/>
            </p:nvSpPr>
            <p:spPr bwMode="auto">
              <a:xfrm>
                <a:off x="3334210" y="2492896"/>
                <a:ext cx="30168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1</a:t>
                </a:r>
                <a:endParaRPr kumimoji="0" lang="en-US" altLang="zh-TW" sz="1800" kern="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75</a:t>
            </a:fld>
            <a:endParaRPr lang="zh-TW" altLang="en-US"/>
          </a:p>
        </p:txBody>
      </p:sp>
      <p:pic>
        <p:nvPicPr>
          <p:cNvPr id="549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595313"/>
            <a:ext cx="8166867" cy="569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 smtClean="0"/>
              <a:t>Gray-molasses Cooling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584464" y="2346991"/>
                <a:ext cx="6376142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 smtClean="0"/>
                  <a:t>Optical pumping rate from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TW" sz="2400" dirty="0" smtClean="0"/>
                  <a:t> to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348" y="2346991"/>
                <a:ext cx="4782107" cy="509178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84464" y="2988206"/>
                <a:ext cx="11926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τ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400" dirty="0"/>
                  <a:t>1/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348" y="2988207"/>
                <a:ext cx="894476" cy="46166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84464" y="3449871"/>
                <a:ext cx="5769336" cy="186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/>
                  <a:t>Staying time: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>
                        <a:latin typeface="Cambria Math" panose="02040503050406030204" pitchFamily="18" charset="0"/>
                      </a:rPr>
                      <m:t>τ</m:t>
                    </m:r>
                    <m:r>
                      <a:rPr lang="zh-TW" altLang="en-US" sz="2400" i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m:rPr>
                        <m:sty m:val="p"/>
                      </m:rPr>
                      <a:rPr lang="zh-TW" altLang="en-US" sz="2400" i="0">
                        <a:latin typeface="Cambria Math" panose="02040503050406030204" pitchFamily="18" charset="0"/>
                      </a:rPr>
                      <m:t>v</m:t>
                    </m:r>
                    <m:r>
                      <a:rPr lang="zh-TW" altLang="en-US" sz="2400" i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zh-TW" altLang="en-US" sz="2400" i="0">
                        <a:latin typeface="Cambria Math" panose="02040503050406030204" pitchFamily="18" charset="0"/>
                      </a:rPr>
                      <m:t>kv</m:t>
                    </m:r>
                    <m:r>
                      <a:rPr lang="zh-TW" altLang="en-US" sz="2400" i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TW" altLang="en-US" sz="240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altLang="zh-TW" sz="2400" dirty="0" smtClean="0"/>
              </a:p>
              <a:p>
                <a:endParaRPr lang="en-US" altLang="zh-TW" sz="1000" dirty="0" smtClean="0"/>
              </a:p>
              <a:p>
                <a:r>
                  <a:rPr lang="en-US" altLang="zh-TW" sz="2400" dirty="0" smtClean="0"/>
                  <a:t>Capture velocity: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sz="24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TW" sz="2400" dirty="0" smtClean="0"/>
              </a:p>
              <a:p>
                <a:endParaRPr lang="en-US" altLang="zh-TW" sz="1000" dirty="0"/>
              </a:p>
              <a:p>
                <a:endParaRPr lang="en-US" altLang="zh-TW" sz="1000" dirty="0" smtClean="0"/>
              </a:p>
              <a:p>
                <a:r>
                  <a:rPr lang="en-US" altLang="zh-TW" sz="2400" dirty="0" smtClean="0"/>
                  <a:t>Slow </a:t>
                </a:r>
                <a:r>
                  <a:rPr lang="en-US" altLang="zh-TW" sz="2400" dirty="0"/>
                  <a:t>atoms are accumulated in dark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states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348" y="3449871"/>
                <a:ext cx="4327002" cy="1868460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1584" b="-65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84464" y="1588475"/>
                <a:ext cx="1793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𝑚𝑜𝑡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≅ℏ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𝑘𝑣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349" y="1588476"/>
                <a:ext cx="1344983" cy="461665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11"/>
          <p:cNvGrpSpPr/>
          <p:nvPr/>
        </p:nvGrpSpPr>
        <p:grpSpPr>
          <a:xfrm>
            <a:off x="251520" y="1222443"/>
            <a:ext cx="4015726" cy="5045040"/>
            <a:chOff x="433400" y="1222443"/>
            <a:chExt cx="5354302" cy="504504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400" y="1222443"/>
              <a:ext cx="4138602" cy="5045040"/>
            </a:xfrm>
            <a:prstGeom prst="rect">
              <a:avLst/>
            </a:prstGeom>
          </p:spPr>
        </p:pic>
        <p:grpSp>
          <p:nvGrpSpPr>
            <p:cNvPr id="6" name="群組 20"/>
            <p:cNvGrpSpPr/>
            <p:nvPr/>
          </p:nvGrpSpPr>
          <p:grpSpPr>
            <a:xfrm>
              <a:off x="3709355" y="3029843"/>
              <a:ext cx="2078347" cy="715120"/>
              <a:chOff x="3881886" y="3064349"/>
              <a:chExt cx="2078347" cy="715120"/>
            </a:xfrm>
          </p:grpSpPr>
          <p:cxnSp>
            <p:nvCxnSpPr>
              <p:cNvPr id="15" name="直線單箭頭接點 14"/>
              <p:cNvCxnSpPr/>
              <p:nvPr/>
            </p:nvCxnSpPr>
            <p:spPr>
              <a:xfrm>
                <a:off x="3916392" y="3064349"/>
                <a:ext cx="0" cy="715120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>
                <a:off x="3881886" y="3260088"/>
                <a:ext cx="2078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0070C0"/>
                    </a:solidFill>
                  </a:rPr>
                  <a:t>Energy lost</a:t>
                </a:r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666964" y="4681249"/>
                <a:ext cx="3167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dirty="0"/>
                  <a:t> increase with</a:t>
                </a:r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224" y="4681249"/>
                <a:ext cx="2375987" cy="369332"/>
              </a:xfrm>
              <a:prstGeom prst="rect">
                <a:avLst/>
              </a:prstGeom>
              <a:blipFill rotWithShape="0">
                <a:blip r:embed="rId8" cstate="print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179512" y="6237312"/>
            <a:ext cx="345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Ref: M. </a:t>
            </a:r>
            <a:r>
              <a:rPr lang="en-US" altLang="zh-TW" sz="1200" kern="0" dirty="0" err="1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Tarnowski</a:t>
            </a:r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,  Thesis (2015).</a:t>
            </a:r>
            <a:endParaRPr lang="en-US" altLang="zh-TW" sz="1200" kern="0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437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628650" y="334130"/>
            <a:ext cx="7886700" cy="1325563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Dark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state 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Dressed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s</a:t>
            </a:r>
            <a:r>
              <a:rPr kumimoji="1" lang="en-US" altLang="zh-TW" dirty="0" smtClean="0"/>
              <a:t>tates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54920" y="1569810"/>
                <a:ext cx="1804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TW" sz="240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400" i="1">
                              <a:effectLst/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2400" i="1">
                          <a:effectLst/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90" y="1569811"/>
                <a:ext cx="1353303" cy="46166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73442" y="2188710"/>
                <a:ext cx="3511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TW" altLang="en-US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=ℏ</m:t>
                          </m:r>
                          <m:r>
                            <m:rPr>
                              <m:sty m:val="p"/>
                            </m:rPr>
                            <a:rPr lang="zh-TW" altLang="en-US" sz="24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d>
                                <m:dPr>
                                  <m:begChr m:val="⟨"/>
                                  <m:endChr m:val="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81" y="2188711"/>
                <a:ext cx="2633654" cy="461665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130263" r="-19618" b="-1947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02537" y="2928784"/>
                <a:ext cx="6504858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zh-TW" alt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zh-TW" alt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2400" i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d>
                        <m:d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zh-TW" alt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zh-TW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zh-TW" alt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zh-TW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TW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TW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02" y="2928785"/>
                <a:ext cx="4878644" cy="843885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2537" y="3945382"/>
                <a:ext cx="3799182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zh-TW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"/>
                          <m:endChr m:val="⟩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"/>
                          <m:endChr m:val="⟩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03" y="3945382"/>
                <a:ext cx="2849387" cy="509178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792337" y="1997725"/>
                <a:ext cx="4892108" cy="791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253" y="1997726"/>
                <a:ext cx="3669081" cy="791179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14880" y="4751257"/>
                <a:ext cx="378719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zh-TW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"/>
                          <m:endChr m:val="⟩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begChr m:val=""/>
                          <m:endChr m:val="⟩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1" y="4751257"/>
                <a:ext cx="2840393" cy="509178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87039" y="5384419"/>
                <a:ext cx="380572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2400" i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d>
                        <m:d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zh-TW" altLang="en-US" sz="240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79" y="5384419"/>
                <a:ext cx="2854292" cy="783804"/>
              </a:xfrm>
              <a:prstGeom prst="rect">
                <a:avLst/>
              </a:prstGeom>
              <a:blipFill rotWithShape="0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410798" y="3154212"/>
                <a:ext cx="8715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∆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099" y="3154212"/>
                <a:ext cx="653689" cy="369332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300941" y="3909430"/>
                <a:ext cx="12772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∆+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706" y="3909430"/>
                <a:ext cx="957955" cy="369332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405668" y="4843166"/>
                <a:ext cx="1036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i="1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TW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251" y="4843166"/>
                <a:ext cx="777617" cy="369332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939070" y="5776321"/>
                <a:ext cx="2624629" cy="435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=(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−∆</m:t>
                      </m:r>
                      <m:f>
                        <m:fPr>
                          <m:type m:val="li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303" y="5776321"/>
                <a:ext cx="1968472" cy="435440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t="-84507" r="-14617" b="-1521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705417" y="4075581"/>
                <a:ext cx="3117392" cy="877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smtClean="0">
                          <a:latin typeface="Cambria Math" panose="02040503050406030204" pitchFamily="18" charset="0"/>
                        </a:rPr>
                        <m:t>tanθ</m:t>
                      </m:r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𝛺</m:t>
                                  </m:r>
                                </m:e>
                                <m:sup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nor/>
                            </m:rPr>
                            <a:rPr lang="zh-TW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063" y="4075582"/>
                <a:ext cx="2338044" cy="877291"/>
              </a:xfrm>
              <a:prstGeom prst="rect">
                <a:avLst/>
              </a:prstGeom>
              <a:blipFill rotWithShape="0">
                <a:blip r:embed="rId1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40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475656" y="1124744"/>
          <a:ext cx="6185358" cy="3714842"/>
        </p:xfrm>
        <a:graphic>
          <a:graphicData uri="http://schemas.openxmlformats.org/drawingml/2006/table">
            <a:tbl>
              <a:tblPr/>
              <a:tblGrid>
                <a:gridCol w="994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5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3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46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新細明體"/>
                        </a:rPr>
                        <a:t>Landini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A. Aspect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Our System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MOT 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2D+ &amp;3D 3*10^10 atoms in few seconds; 25uk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2D+ &amp; 3D 5*10^9 atoms/2.5sec; 6uk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Slower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新細明體"/>
                        </a:rPr>
                        <a:t>30Mega~50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Mega /5sec; 40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新細明體"/>
                        </a:rPr>
                        <a:t>uK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ODT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3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Larger Beam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P1=30 W; W=25 um(waist) ; Trap Depth 1.4mK 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新細明體"/>
                        </a:rPr>
                        <a:t>multifrequency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P1=21W; W0=150 um ; Trap Depth:40uK ; 1550nm;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新細明體"/>
                        </a:rPr>
                        <a:t>multifrequency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22; 19.8;  Total:41.8W; </a:t>
                      </a:r>
                      <a:r>
                        <a:rPr lang="pl-PL" sz="1200" b="0" i="0" u="none" strike="noStrike" dirty="0" smtClean="0">
                          <a:solidFill>
                            <a:srgbClr val="000000"/>
                          </a:solidFill>
                          <a:latin typeface="新細明體"/>
                        </a:rPr>
                        <a:t>W0=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新細明體"/>
                        </a:rPr>
                        <a:t>90</a:t>
                      </a:r>
                      <a:r>
                        <a:rPr lang="pl-PL" sz="1200" b="0" i="0" u="none" strike="noStrike" dirty="0" smtClean="0">
                          <a:solidFill>
                            <a:srgbClr val="000000"/>
                          </a:solidFill>
                          <a:latin typeface="新細明體"/>
                        </a:rPr>
                        <a:t>um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; Trap Depth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新細明體"/>
                        </a:rPr>
                        <a:t>240</a:t>
                      </a:r>
                      <a:r>
                        <a:rPr lang="pl-PL" sz="1200" b="0" i="0" u="none" strike="noStrike" dirty="0" smtClean="0">
                          <a:solidFill>
                            <a:srgbClr val="000000"/>
                          </a:solidFill>
                          <a:latin typeface="新細明體"/>
                        </a:rPr>
                        <a:t>uk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3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Confinement Beam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P2=200 mW; W0=70 um(waist) ; TrapDepth 3.5uK; Single Freq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P2=13W; W0=21 um 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11; 11W Total: 22W; W0=43um ; Trap Depth= 500uk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5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Cross Angle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90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56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 dirty="0" smtClean="0">
                          <a:solidFill>
                            <a:srgbClr val="000000"/>
                          </a:solidFill>
                          <a:latin typeface="新細明體"/>
                        </a:rPr>
                        <a:t>~60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3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新細明體"/>
                        </a:rPr>
                        <a:t>Quardrupole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 Grading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30G/cm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 (Magnetical Trap)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14G/cm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(Filter out other spin state)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2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Initial Number of Evaporation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新細明體"/>
                        </a:rPr>
                        <a:t>30 Mega</a:t>
                      </a: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新細明體"/>
                        </a:rPr>
                        <a:t>10Mega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新細明體"/>
                        </a:rPr>
                        <a:t>2.2Mega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4970" marR="4970" marT="66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Conditions for Doppler and sub-Doppler cooling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79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322567"/>
              </p:ext>
            </p:extLst>
          </p:nvPr>
        </p:nvGraphicFramePr>
        <p:xfrm>
          <a:off x="395536" y="2276872"/>
          <a:ext cx="8316416" cy="3324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465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320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MOT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320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Sub-Doppler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037">
                <a:tc>
                  <a:txBody>
                    <a:bodyPr/>
                    <a:lstStyle/>
                    <a:p>
                      <a:pPr marL="0" marR="0" indent="0" algn="ctr" defTabSz="4320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Cooling</a:t>
                      </a:r>
                      <a:endParaRPr lang="zh-TW" altLang="en-US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-4.8 MHz</a:t>
                      </a:r>
                    </a:p>
                    <a:p>
                      <a:pPr algn="ctr"/>
                      <a:r>
                        <a:rPr lang="en-US" altLang="zh-TW" sz="2400" dirty="0" smtClean="0"/>
                        <a:t>5.5</a:t>
                      </a:r>
                      <a:r>
                        <a:rPr lang="en-US" altLang="zh-TW" sz="2400" baseline="0" dirty="0" smtClean="0"/>
                        <a:t> </a:t>
                      </a:r>
                      <a:r>
                        <a:rPr lang="en-US" altLang="zh-TW" sz="2400" baseline="0" dirty="0" err="1" smtClean="0"/>
                        <a:t>mW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-4.8 → -6 MHz</a:t>
                      </a:r>
                    </a:p>
                    <a:p>
                      <a:pPr algn="ctr"/>
                      <a:r>
                        <a:rPr lang="en-US" altLang="zh-TW" sz="2400" dirty="0" smtClean="0"/>
                        <a:t>5.5 → 0.55 </a:t>
                      </a:r>
                      <a:r>
                        <a:rPr lang="en-US" altLang="zh-TW" sz="2400" dirty="0" err="1" smtClean="0"/>
                        <a:t>mW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037">
                <a:tc>
                  <a:txBody>
                    <a:bodyPr/>
                    <a:lstStyle/>
                    <a:p>
                      <a:pPr marL="0" marR="0" indent="0" algn="ctr" defTabSz="4320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Repumping</a:t>
                      </a:r>
                      <a:endParaRPr lang="zh-TW" altLang="en-US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20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-4.42 MHz</a:t>
                      </a:r>
                    </a:p>
                    <a:p>
                      <a:pPr marL="0" marR="0" indent="0" algn="ctr" defTabSz="4320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4.45 </a:t>
                      </a:r>
                      <a:r>
                        <a:rPr lang="en-US" altLang="zh-TW" sz="2400" dirty="0" err="1" smtClean="0"/>
                        <a:t>mW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320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-4.42 MHz</a:t>
                      </a:r>
                    </a:p>
                    <a:p>
                      <a:pPr marL="0" marR="0" indent="0" algn="ctr" defTabSz="4320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4.45 → 0.044</a:t>
                      </a:r>
                      <a:r>
                        <a:rPr lang="en-US" altLang="zh-TW" sz="2400" baseline="0" dirty="0" smtClean="0"/>
                        <a:t> </a:t>
                      </a:r>
                      <a:r>
                        <a:rPr lang="en-US" altLang="zh-TW" sz="2400" dirty="0" err="1" smtClean="0"/>
                        <a:t>mW</a:t>
                      </a:r>
                      <a:endParaRPr lang="zh-TW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Temperature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i="1" dirty="0" smtClean="0">
                          <a:solidFill>
                            <a:srgbClr val="FF0000"/>
                          </a:solidFill>
                        </a:rPr>
                        <a:t>T</a:t>
                      </a:r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</a:rPr>
                        <a:t>~ 550 </a:t>
                      </a:r>
                      <a:r>
                        <a:rPr lang="el-GR" altLang="zh-TW" sz="2800" b="1" dirty="0" smtClean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μ</a:t>
                      </a:r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  <a:cs typeface="Times New Roman" pitchFamily="18" charset="0"/>
                        </a:rPr>
                        <a:t>K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320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i="1" dirty="0" smtClean="0">
                          <a:solidFill>
                            <a:srgbClr val="0000FF"/>
                          </a:solidFill>
                        </a:rPr>
                        <a:t>T</a:t>
                      </a:r>
                      <a:r>
                        <a:rPr lang="en-US" altLang="zh-TW" sz="2800" b="1" dirty="0" smtClean="0">
                          <a:solidFill>
                            <a:srgbClr val="0000FF"/>
                          </a:solidFill>
                        </a:rPr>
                        <a:t>~ 50 </a:t>
                      </a:r>
                      <a:r>
                        <a:rPr lang="el-GR" altLang="zh-TW" sz="2800" b="1" dirty="0" smtClean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μ</a:t>
                      </a:r>
                      <a:r>
                        <a:rPr lang="en-US" altLang="zh-TW" sz="2800" b="1" dirty="0" smtClean="0">
                          <a:solidFill>
                            <a:srgbClr val="0000FF"/>
                          </a:solidFill>
                          <a:cs typeface="Times New Roman" pitchFamily="18" charset="0"/>
                        </a:rPr>
                        <a:t>K</a:t>
                      </a:r>
                      <a:endParaRPr lang="zh-TW" altLang="en-US" sz="28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01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3" name="Text Box 1129"/>
          <p:cNvSpPr txBox="1">
            <a:spLocks noChangeArrowheads="1"/>
          </p:cNvSpPr>
          <p:nvPr/>
        </p:nvSpPr>
        <p:spPr bwMode="auto">
          <a:xfrm>
            <a:off x="0" y="18864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smtClean="0">
                <a:latin typeface="+mj-lt"/>
              </a:rPr>
              <a:t>History of </a:t>
            </a:r>
            <a:r>
              <a:rPr lang="en-US" altLang="zh-TW" sz="3200" dirty="0" err="1" smtClean="0">
                <a:latin typeface="+mj-lt"/>
              </a:rPr>
              <a:t>Ultrcold</a:t>
            </a:r>
            <a:r>
              <a:rPr lang="en-US" altLang="zh-TW" sz="3200" dirty="0" smtClean="0">
                <a:latin typeface="+mj-lt"/>
              </a:rPr>
              <a:t> </a:t>
            </a:r>
            <a:r>
              <a:rPr lang="en-US" altLang="zh-TW" sz="3200" dirty="0" smtClean="0">
                <a:latin typeface="+mj-lt"/>
                <a:cs typeface="Times New Roman" pitchFamily="18" charset="0"/>
              </a:rPr>
              <a:t>K</a:t>
            </a:r>
            <a:endParaRPr lang="en-US" altLang="zh-TW" sz="3200" dirty="0">
              <a:latin typeface="+mj-lt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0040" y="1495812"/>
            <a:ext cx="853244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1999	</a:t>
            </a:r>
            <a:r>
              <a:rPr lang="en-US" altLang="zh-TW" sz="2000" baseline="30000" dirty="0" smtClean="0">
                <a:latin typeface="Times New Roman" pitchFamily="18" charset="0"/>
                <a:cs typeface="Times New Roman" pitchFamily="18" charset="0"/>
              </a:rPr>
              <a:t>40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Degenate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Fermi gas  (first DFG, Jin, JILA)</a:t>
            </a:r>
          </a:p>
          <a:p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2001	</a:t>
            </a:r>
            <a:r>
              <a:rPr lang="en-US" altLang="zh-TW" sz="2000" baseline="30000" dirty="0" smtClean="0">
                <a:latin typeface="Times New Roman" pitchFamily="18" charset="0"/>
                <a:cs typeface="Times New Roman" pitchFamily="18" charset="0"/>
              </a:rPr>
              <a:t>41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K BEC by sympathetic cooling with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Rb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atoms as the coolants (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Ingusio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, LENS)</a:t>
            </a:r>
          </a:p>
          <a:p>
            <a:endParaRPr lang="en-US" altLang="zh-TW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2003       Molecular BEC of   </a:t>
            </a:r>
            <a:r>
              <a:rPr lang="en-US" altLang="zh-TW" sz="2000" baseline="30000" dirty="0" smtClean="0">
                <a:latin typeface="Times New Roman" pitchFamily="18" charset="0"/>
                <a:cs typeface="Times New Roman" pitchFamily="18" charset="0"/>
              </a:rPr>
              <a:t>40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K (Jin)</a:t>
            </a:r>
          </a:p>
          <a:p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2007	</a:t>
            </a:r>
            <a:r>
              <a:rPr lang="en-US" altLang="zh-TW" sz="2000" baseline="30000" dirty="0" smtClean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K BEC by sympathetic cooling with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Rb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atoms as the coolants (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Ingusio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2011	</a:t>
            </a:r>
            <a:r>
              <a:rPr lang="en-US" altLang="zh-TW" sz="20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line Sub-Doppler cooling </a:t>
            </a:r>
            <a:r>
              <a:rPr lang="en-US" altLang="zh-TW" sz="2000" i="1" dirty="0" smtClean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T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 = 25 </a:t>
            </a:r>
            <a:r>
              <a:rPr lang="el-GR" altLang="zh-TW" sz="2000" dirty="0" smtClean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μ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K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Ingusio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sz="2000" dirty="0" smtClean="0">
              <a:solidFill>
                <a:prstClr val="black"/>
              </a:solidFill>
              <a:latin typeface="Times New Roman" pitchFamily="18" charset="0"/>
              <a:ea typeface="Arial Unicode MS" pitchFamily="34" charset="-120"/>
              <a:cs typeface="Times New Roman" pitchFamily="18" charset="0"/>
            </a:endParaRPr>
          </a:p>
          <a:p>
            <a:endParaRPr lang="en-US" altLang="zh-TW" sz="2000" dirty="0" smtClean="0">
              <a:solidFill>
                <a:prstClr val="black"/>
              </a:solidFill>
              <a:latin typeface="Times New Roman" pitchFamily="18" charset="0"/>
              <a:ea typeface="Arial Unicode MS" pitchFamily="34" charset="-120"/>
              <a:cs typeface="Times New Roman" pitchFamily="18" charset="0"/>
            </a:endParaRPr>
          </a:p>
          <a:p>
            <a:pPr marL="457200" indent="-457200">
              <a:buAutoNum type="arabicPlain" startAt="2012"/>
            </a:pPr>
            <a:r>
              <a:rPr lang="en-US" altLang="zh-TW" sz="2000" baseline="30000" dirty="0" smtClean="0">
                <a:latin typeface="Times New Roman" pitchFamily="18" charset="0"/>
                <a:cs typeface="Times New Roman" pitchFamily="18" charset="0"/>
              </a:rPr>
              <a:t>         39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K BEC in an optical dipole trap (loaded from a magnetic trap) (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Ingusio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57200" indent="-457200"/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altLang="zh-TW" sz="2000" dirty="0" smtClean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2017	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Degenerate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Raman sideband cooling </a:t>
            </a:r>
            <a:r>
              <a:rPr lang="en-US" altLang="zh-TW" sz="2000" i="1" dirty="0" smtClean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T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 = 1.8 </a:t>
            </a:r>
            <a:r>
              <a:rPr lang="el-GR" altLang="zh-TW" sz="2000" dirty="0" smtClean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μ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K (</a:t>
            </a:r>
            <a:r>
              <a:rPr lang="en-US" altLang="zh-TW" sz="2000" dirty="0" err="1" smtClean="0">
                <a:solidFill>
                  <a:srgbClr val="FF0000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Neigor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itchFamily="18" charset="0"/>
                <a:ea typeface="Arial Unicode MS" pitchFamily="34" charset="-120"/>
                <a:cs typeface="Times New Roman" pitchFamily="18" charset="0"/>
              </a:rPr>
              <a:t>, Innsbruck)</a:t>
            </a:r>
          </a:p>
        </p:txBody>
      </p:sp>
    </p:spTree>
    <p:extLst>
      <p:ext uri="{BB962C8B-B14F-4D97-AF65-F5344CB8AC3E}">
        <p14:creationId xmlns:p14="http://schemas.microsoft.com/office/powerpoint/2010/main" val="248346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3113" y="1038225"/>
            <a:ext cx="5057775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80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8300" y="2558143"/>
            <a:ext cx="510778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448" y="1541689"/>
            <a:ext cx="328612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628650" y="120206"/>
            <a:ext cx="7886700" cy="1325563"/>
          </a:xfrm>
        </p:spPr>
        <p:txBody>
          <a:bodyPr/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Elastic and Inelastic Collision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504" y="6536377"/>
            <a:ext cx="345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Ref: C</a:t>
            </a:r>
            <a:r>
              <a:rPr lang="en-US" altLang="zh-TW" sz="1200" kern="0" dirty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. </a:t>
            </a:r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Chin, PhD thesis (2001).</a:t>
            </a:r>
            <a:endParaRPr lang="en-US" altLang="zh-TW" sz="1200" kern="0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82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861048"/>
            <a:ext cx="2808312" cy="205545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07" y="3861048"/>
            <a:ext cx="2853093" cy="2088232"/>
          </a:xfrm>
          <a:prstGeom prst="rect">
            <a:avLst/>
          </a:prstGeom>
        </p:spPr>
      </p:pic>
      <p:pic>
        <p:nvPicPr>
          <p:cNvPr id="3624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628800"/>
            <a:ext cx="23812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803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276872"/>
            <a:ext cx="30480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61048"/>
            <a:ext cx="2838365" cy="20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83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453008" y="980728"/>
            <a:ext cx="4191000" cy="5040560"/>
            <a:chOff x="2915816" y="1196752"/>
            <a:chExt cx="4191000" cy="504056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15816" y="1196752"/>
              <a:ext cx="4191000" cy="494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群組 5"/>
            <p:cNvGrpSpPr/>
            <p:nvPr/>
          </p:nvGrpSpPr>
          <p:grpSpPr>
            <a:xfrm>
              <a:off x="4355976" y="5877272"/>
              <a:ext cx="1944216" cy="360040"/>
              <a:chOff x="6084168" y="3933056"/>
              <a:chExt cx="792088" cy="576064"/>
            </a:xfrm>
          </p:grpSpPr>
          <p:cxnSp>
            <p:nvCxnSpPr>
              <p:cNvPr id="12" name="直線接點 11"/>
              <p:cNvCxnSpPr/>
              <p:nvPr/>
            </p:nvCxnSpPr>
            <p:spPr>
              <a:xfrm flipH="1">
                <a:off x="6084168" y="3933056"/>
                <a:ext cx="7920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 flipH="1">
                <a:off x="6084168" y="4509120"/>
                <a:ext cx="7920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 flipV="1">
                <a:off x="6084168" y="3933056"/>
                <a:ext cx="0" cy="5760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 flipV="1">
                <a:off x="6876256" y="3933056"/>
                <a:ext cx="0" cy="57606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836712"/>
            <a:ext cx="4072772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84</a:t>
            </a:fld>
            <a:endParaRPr lang="zh-TW" altLang="en-US"/>
          </a:p>
        </p:txBody>
      </p:sp>
      <p:pic>
        <p:nvPicPr>
          <p:cNvPr id="553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4363" y="572219"/>
            <a:ext cx="4810125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212976"/>
            <a:ext cx="4198726" cy="2877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404665"/>
            <a:ext cx="4370753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/>
          <p:nvPr/>
        </p:nvSpPr>
        <p:spPr>
          <a:xfrm>
            <a:off x="467544" y="6309320"/>
            <a:ext cx="345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Ref: Cook PhD thesis (2012).</a:t>
            </a:r>
            <a:endParaRPr lang="en-US" altLang="zh-TW" sz="1200" kern="0" dirty="0">
              <a:solidFill>
                <a:prstClr val="black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85</a:t>
            </a:fld>
            <a:endParaRPr lang="zh-TW" altLang="en-US"/>
          </a:p>
        </p:txBody>
      </p:sp>
      <p:sp>
        <p:nvSpPr>
          <p:cNvPr id="6" name="Text Box 1129"/>
          <p:cNvSpPr txBox="1">
            <a:spLocks noChangeArrowheads="1"/>
          </p:cNvSpPr>
          <p:nvPr/>
        </p:nvSpPr>
        <p:spPr bwMode="auto">
          <a:xfrm>
            <a:off x="107504" y="260648"/>
            <a:ext cx="89644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200" dirty="0" err="1" smtClean="0">
                <a:latin typeface="+mj-lt"/>
              </a:rPr>
              <a:t>Thermalization</a:t>
            </a:r>
            <a:r>
              <a:rPr lang="en-US" altLang="zh-TW" sz="3200" dirty="0" smtClean="0">
                <a:latin typeface="+mj-lt"/>
              </a:rPr>
              <a:t> and evaporation in the ODT  </a:t>
            </a:r>
            <a:endParaRPr lang="en-US" altLang="zh-TW" sz="3200" dirty="0">
              <a:latin typeface="+mj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0632" y="3501008"/>
            <a:ext cx="3730746" cy="280290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6616" y="1772816"/>
            <a:ext cx="5061147" cy="720080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4276131" y="3140968"/>
            <a:ext cx="4400325" cy="1080120"/>
            <a:chOff x="4492155" y="3140968"/>
            <a:chExt cx="4400325" cy="108012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2155" y="3327755"/>
              <a:ext cx="4400325" cy="893333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4572000" y="3140968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Heating </a:t>
              </a:r>
              <a:endParaRPr lang="zh-TW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355976" y="4427820"/>
            <a:ext cx="3384376" cy="1017404"/>
            <a:chOff x="4572000" y="4427820"/>
            <a:chExt cx="3384376" cy="1017404"/>
          </a:xfrm>
        </p:grpSpPr>
        <p:pic>
          <p:nvPicPr>
            <p:cNvPr id="440321" name="Picture 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86332" y="4782666"/>
              <a:ext cx="3270044" cy="662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文字方塊 19"/>
            <p:cNvSpPr txBox="1"/>
            <p:nvPr/>
          </p:nvSpPr>
          <p:spPr>
            <a:xfrm>
              <a:off x="4572000" y="4427820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Evaporation</a:t>
              </a:r>
              <a:endParaRPr lang="zh-TW" altLang="en-US" b="1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107504" y="2408181"/>
            <a:ext cx="3960440" cy="2965035"/>
            <a:chOff x="35496" y="2348880"/>
            <a:chExt cx="3960440" cy="2965035"/>
          </a:xfrm>
        </p:grpSpPr>
        <p:grpSp>
          <p:nvGrpSpPr>
            <p:cNvPr id="18" name="群組 17"/>
            <p:cNvGrpSpPr/>
            <p:nvPr/>
          </p:nvGrpSpPr>
          <p:grpSpPr>
            <a:xfrm>
              <a:off x="35496" y="2348880"/>
              <a:ext cx="3960440" cy="2965035"/>
              <a:chOff x="395536" y="2924944"/>
              <a:chExt cx="3960440" cy="2965035"/>
            </a:xfrm>
          </p:grpSpPr>
          <p:pic>
            <p:nvPicPr>
              <p:cNvPr id="10" name="圖片 9" descr="Potential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5536" y="2924944"/>
                <a:ext cx="3960440" cy="2965035"/>
              </a:xfrm>
              <a:prstGeom prst="rect">
                <a:avLst/>
              </a:prstGeom>
            </p:spPr>
          </p:pic>
          <p:sp>
            <p:nvSpPr>
              <p:cNvPr id="12" name="橢圓 11"/>
              <p:cNvSpPr/>
              <p:nvPr/>
            </p:nvSpPr>
            <p:spPr>
              <a:xfrm>
                <a:off x="1979712" y="4161787"/>
                <a:ext cx="144016" cy="144016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弧形 14"/>
              <p:cNvSpPr/>
              <p:nvPr/>
            </p:nvSpPr>
            <p:spPr>
              <a:xfrm rot="18639959">
                <a:off x="1917812" y="3989341"/>
                <a:ext cx="1296144" cy="432048"/>
              </a:xfrm>
              <a:prstGeom prst="arc">
                <a:avLst/>
              </a:prstGeom>
              <a:ln w="25400">
                <a:solidFill>
                  <a:srgbClr val="0033CC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弧形 15"/>
              <p:cNvSpPr/>
              <p:nvPr/>
            </p:nvSpPr>
            <p:spPr>
              <a:xfrm rot="10800000" flipH="1" flipV="1">
                <a:off x="1907704" y="4305803"/>
                <a:ext cx="432048" cy="648072"/>
              </a:xfrm>
              <a:prstGeom prst="arc">
                <a:avLst/>
              </a:prstGeom>
              <a:ln w="254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2987824" y="3645024"/>
                <a:ext cx="144016" cy="144016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4" name="直線單箭頭接點 23"/>
            <p:cNvCxnSpPr/>
            <p:nvPr/>
          </p:nvCxnSpPr>
          <p:spPr>
            <a:xfrm>
              <a:off x="3131840" y="3501008"/>
              <a:ext cx="0" cy="10081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3131840" y="377974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i="1" dirty="0" err="1" smtClean="0"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altLang="zh-TW" i="1" baseline="-25000" dirty="0" err="1" smtClean="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en-US" altLang="zh-TW" i="1" baseline="-2500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4355976" y="1340768"/>
            <a:ext cx="3384376" cy="1800200"/>
            <a:chOff x="4572000" y="1268760"/>
            <a:chExt cx="3384376" cy="1800200"/>
          </a:xfrm>
        </p:grpSpPr>
        <p:sp>
          <p:nvSpPr>
            <p:cNvPr id="21" name="矩形 20"/>
            <p:cNvSpPr/>
            <p:nvPr/>
          </p:nvSpPr>
          <p:spPr>
            <a:xfrm>
              <a:off x="4572000" y="1268760"/>
              <a:ext cx="22322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1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Total Kinetic Energy</a:t>
              </a:r>
              <a:r>
                <a:rPr lang="zh-TW" altLang="en-US" b="1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 </a:t>
              </a:r>
              <a:r>
                <a:rPr lang="en-US" altLang="zh-TW" b="1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 </a:t>
              </a:r>
            </a:p>
          </p:txBody>
        </p:sp>
        <p:pic>
          <p:nvPicPr>
            <p:cNvPr id="533505" name="Picture 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576236" y="1628800"/>
              <a:ext cx="3380140" cy="857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3506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186710" y="2345980"/>
              <a:ext cx="2553642" cy="722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群組 28"/>
          <p:cNvGrpSpPr/>
          <p:nvPr/>
        </p:nvGrpSpPr>
        <p:grpSpPr>
          <a:xfrm>
            <a:off x="4392488" y="5489501"/>
            <a:ext cx="4499992" cy="387771"/>
            <a:chOff x="4644008" y="5489501"/>
            <a:chExt cx="4499992" cy="387771"/>
          </a:xfrm>
        </p:grpSpPr>
        <p:sp>
          <p:nvSpPr>
            <p:cNvPr id="22" name="文字方塊 21"/>
            <p:cNvSpPr txBox="1"/>
            <p:nvPr/>
          </p:nvSpPr>
          <p:spPr>
            <a:xfrm>
              <a:off x="4644008" y="5507940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i="1" dirty="0" err="1" smtClean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i="1" baseline="-25000" dirty="0" err="1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 = 0.1*</a:t>
              </a:r>
              <a:r>
                <a:rPr lang="en-US" altLang="zh-TW" i="1" dirty="0" err="1" smtClean="0"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altLang="zh-TW" i="1" baseline="-25000" dirty="0" err="1" smtClean="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en-US" altLang="zh-TW" i="1" baseline="-2500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3508" name="Rectangle 4"/>
            <p:cNvSpPr>
              <a:spLocks noChangeArrowheads="1"/>
            </p:cNvSpPr>
            <p:nvPr/>
          </p:nvSpPr>
          <p:spPr bwMode="auto">
            <a:xfrm>
              <a:off x="5868144" y="5489501"/>
              <a:ext cx="32758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N</a:t>
              </a:r>
              <a:r>
                <a:rPr kumimoji="1" lang="en-US" altLang="zh-TW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0</a:t>
              </a:r>
              <a:r>
                <a:rPr kumimoji="1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: Initial Atom Number in ODT</a:t>
              </a:r>
              <a:endPara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pic>
        <p:nvPicPr>
          <p:cNvPr id="533509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27984" y="5906529"/>
            <a:ext cx="2346573" cy="95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23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86</a:t>
            </a:fld>
            <a:endParaRPr lang="zh-TW" altLang="en-US"/>
          </a:p>
        </p:txBody>
      </p:sp>
      <p:pic>
        <p:nvPicPr>
          <p:cNvPr id="66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938" y="1924050"/>
            <a:ext cx="70961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87497"/>
            <a:ext cx="9144000" cy="58477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 smtClean="0">
                <a:ea typeface="+mn-ea"/>
                <a:cs typeface="+mn-cs"/>
              </a:rPr>
              <a:t>Our experimental approach</a:t>
            </a:r>
            <a:endParaRPr lang="zh-TW" altLang="en-US" sz="3200" dirty="0">
              <a:ea typeface="+mn-ea"/>
              <a:cs typeface="+mn-cs"/>
            </a:endParaRPr>
          </a:p>
        </p:txBody>
      </p:sp>
      <p:grpSp>
        <p:nvGrpSpPr>
          <p:cNvPr id="3" name="Group 6"/>
          <p:cNvGrpSpPr/>
          <p:nvPr/>
        </p:nvGrpSpPr>
        <p:grpSpPr>
          <a:xfrm>
            <a:off x="323528" y="939639"/>
            <a:ext cx="2851806" cy="5285479"/>
            <a:chOff x="179512" y="1155663"/>
            <a:chExt cx="2851806" cy="5285479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67" y="3789040"/>
              <a:ext cx="2396466" cy="1800554"/>
            </a:xfrm>
            <a:prstGeom prst="rect">
              <a:avLst/>
            </a:prstGeom>
          </p:spPr>
        </p:pic>
        <p:grpSp>
          <p:nvGrpSpPr>
            <p:cNvPr id="7" name="群組 9"/>
            <p:cNvGrpSpPr/>
            <p:nvPr/>
          </p:nvGrpSpPr>
          <p:grpSpPr>
            <a:xfrm>
              <a:off x="179512" y="1155663"/>
              <a:ext cx="2851806" cy="2346965"/>
              <a:chOff x="-6696394" y="1368352"/>
              <a:chExt cx="4017768" cy="3300757"/>
            </a:xfrm>
          </p:grpSpPr>
          <p:pic>
            <p:nvPicPr>
              <p:cNvPr id="11" name="內容版面配置區 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589660" y="1520727"/>
                <a:ext cx="3634349" cy="2725762"/>
              </a:xfrm>
              <a:prstGeom prst="rect">
                <a:avLst/>
              </a:prstGeom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-6696394" y="1816999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-6619438" y="3456584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-5179279" y="4106397"/>
                <a:ext cx="596668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+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-3230126" y="1800400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-3310242" y="3468095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-4598279" y="1368352"/>
                <a:ext cx="551500" cy="56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2000" kern="0" dirty="0" smtClean="0">
                    <a:solidFill>
                      <a:sysClr val="windowText" lastClr="000000"/>
                    </a:solidFill>
                    <a:latin typeface="Symbol" pitchFamily="18" charset="2"/>
                  </a:rPr>
                  <a:t>s</a:t>
                </a:r>
                <a:r>
                  <a:rPr lang="en-US" altLang="zh-TW" sz="2000" kern="0" baseline="30000" dirty="0" smtClean="0">
                    <a:solidFill>
                      <a:sysClr val="windowText" lastClr="000000"/>
                    </a:solidFill>
                  </a:rPr>
                  <a:t>-</a:t>
                </a:r>
                <a:endParaRPr lang="zh-TW" altLang="en-US" sz="2000" kern="0" baseline="300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255272" y="5733256"/>
              <a:ext cx="26929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</a:rPr>
                <a:t>Magneto-Optical trap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</a:rPr>
                <a:t>(MOT, the bright spot)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50622-1CFD-4ED1-8CFC-F2F8446F749B}" type="slidenum">
              <a:rPr lang="zh-TW" altLang="en-US" smtClean="0"/>
              <a:pPr/>
              <a:t>9</a:t>
            </a:fld>
            <a:endParaRPr lang="zh-TW" altLang="en-US"/>
          </a:p>
        </p:txBody>
      </p:sp>
      <p:grpSp>
        <p:nvGrpSpPr>
          <p:cNvPr id="23" name="群組 25"/>
          <p:cNvGrpSpPr/>
          <p:nvPr/>
        </p:nvGrpSpPr>
        <p:grpSpPr>
          <a:xfrm>
            <a:off x="4355976" y="908720"/>
            <a:ext cx="3672408" cy="2466856"/>
            <a:chOff x="611560" y="2114272"/>
            <a:chExt cx="3672408" cy="2466856"/>
          </a:xfrm>
        </p:grpSpPr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3707904" y="3573016"/>
              <a:ext cx="5760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400" eaLnBrk="0" fontAlgn="auto" hangingPunct="0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1800" kern="0" dirty="0">
                  <a:solidFill>
                    <a:srgbClr val="FF0000"/>
                  </a:solidFill>
                  <a:latin typeface="Symbol" pitchFamily="18" charset="2"/>
                  <a:sym typeface="Symbol" pitchFamily="18" charset="2"/>
                </a:rPr>
                <a:t></a:t>
              </a:r>
              <a:r>
                <a:rPr kumimoji="0" lang="en-US" altLang="zh-TW" sz="1800" kern="0" baseline="30000" dirty="0">
                  <a:solidFill>
                    <a:srgbClr val="FF0000"/>
                  </a:solidFill>
                  <a:latin typeface="Symbol" pitchFamily="18" charset="2"/>
                  <a:sym typeface="Symbol" pitchFamily="18" charset="2"/>
                </a:rPr>
                <a:t></a:t>
              </a:r>
              <a:endParaRPr kumimoji="0" lang="en-US" altLang="zh-TW" sz="1800" kern="0" dirty="0">
                <a:solidFill>
                  <a:srgbClr val="FF0000"/>
                </a:solidFill>
                <a:latin typeface="Symbol" pitchFamily="18" charset="2"/>
                <a:sym typeface="Symbol" pitchFamily="18" charset="2"/>
              </a:endParaRPr>
            </a:p>
          </p:txBody>
        </p:sp>
        <p:grpSp>
          <p:nvGrpSpPr>
            <p:cNvPr id="25" name="群組 44"/>
            <p:cNvGrpSpPr/>
            <p:nvPr/>
          </p:nvGrpSpPr>
          <p:grpSpPr>
            <a:xfrm>
              <a:off x="611560" y="2114272"/>
              <a:ext cx="3398665" cy="2466856"/>
              <a:chOff x="611560" y="2123564"/>
              <a:chExt cx="3398665" cy="2466856"/>
            </a:xfrm>
          </p:grpSpPr>
          <p:sp>
            <p:nvSpPr>
              <p:cNvPr id="27" name="Line 2"/>
              <p:cNvSpPr>
                <a:spLocks noChangeShapeType="1"/>
              </p:cNvSpPr>
              <p:nvPr/>
            </p:nvSpPr>
            <p:spPr bwMode="auto">
              <a:xfrm>
                <a:off x="1656685" y="4145189"/>
                <a:ext cx="1676037" cy="73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8" name="群組 36"/>
              <p:cNvGrpSpPr/>
              <p:nvPr/>
            </p:nvGrpSpPr>
            <p:grpSpPr>
              <a:xfrm>
                <a:off x="1619672" y="2636912"/>
                <a:ext cx="1656184" cy="658373"/>
                <a:chOff x="2699792" y="5764109"/>
                <a:chExt cx="1656184" cy="658373"/>
              </a:xfrm>
            </p:grpSpPr>
            <p:sp>
              <p:nvSpPr>
                <p:cNvPr id="52" name="Line 3"/>
                <p:cNvSpPr>
                  <a:spLocks noChangeShapeType="1"/>
                </p:cNvSpPr>
                <p:nvPr/>
              </p:nvSpPr>
              <p:spPr bwMode="auto">
                <a:xfrm flipV="1">
                  <a:off x="2699792" y="6093296"/>
                  <a:ext cx="1656184" cy="0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8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2699792" y="5877271"/>
                  <a:ext cx="1656184" cy="432047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8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Line 5"/>
                <p:cNvSpPr>
                  <a:spLocks noChangeShapeType="1"/>
                </p:cNvSpPr>
                <p:nvPr/>
              </p:nvSpPr>
              <p:spPr bwMode="auto">
                <a:xfrm rot="2234581" flipV="1">
                  <a:off x="2737922" y="5764109"/>
                  <a:ext cx="1579921" cy="658373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914400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TW" altLang="en-US" sz="1800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9" name="Text Box 6"/>
              <p:cNvSpPr txBox="1">
                <a:spLocks noChangeArrowheads="1"/>
              </p:cNvSpPr>
              <p:nvPr/>
            </p:nvSpPr>
            <p:spPr bwMode="auto">
              <a:xfrm>
                <a:off x="2489699" y="2369251"/>
                <a:ext cx="97959" cy="215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4400" eaLnBrk="0" fontAlgn="auto" hangingPunct="0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i="1" kern="0" dirty="0">
                    <a:solidFill>
                      <a:srgbClr val="FFFFFF"/>
                    </a:solidFill>
                    <a:latin typeface="Times New Roman" pitchFamily="18" charset="0"/>
                    <a:cs typeface="Times New Roman" pitchFamily="18" charset="0"/>
                  </a:rPr>
                  <a:t>E</a:t>
                </a:r>
              </a:p>
            </p:txBody>
          </p:sp>
          <p:sp>
            <p:nvSpPr>
              <p:cNvPr id="30" name="Line 7"/>
              <p:cNvSpPr>
                <a:spLocks noChangeShapeType="1"/>
              </p:cNvSpPr>
              <p:nvPr/>
            </p:nvSpPr>
            <p:spPr bwMode="auto">
              <a:xfrm flipV="1">
                <a:off x="1610923" y="3177335"/>
                <a:ext cx="1726804" cy="1847"/>
              </a:xfrm>
              <a:prstGeom prst="line">
                <a:avLst/>
              </a:prstGeom>
              <a:noFill/>
              <a:ln w="38100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Line 8"/>
              <p:cNvSpPr>
                <a:spLocks noChangeShapeType="1"/>
              </p:cNvSpPr>
              <p:nvPr/>
            </p:nvSpPr>
            <p:spPr bwMode="auto">
              <a:xfrm>
                <a:off x="2490414" y="2445904"/>
                <a:ext cx="6435" cy="17066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Line 9"/>
              <p:cNvSpPr>
                <a:spLocks noChangeShapeType="1"/>
              </p:cNvSpPr>
              <p:nvPr/>
            </p:nvSpPr>
            <p:spPr bwMode="auto">
              <a:xfrm rot="10800000">
                <a:off x="3042671" y="3196729"/>
                <a:ext cx="17161" cy="94568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Text Box 10"/>
              <p:cNvSpPr txBox="1">
                <a:spLocks noChangeArrowheads="1"/>
              </p:cNvSpPr>
              <p:nvPr/>
            </p:nvSpPr>
            <p:spPr bwMode="auto">
              <a:xfrm>
                <a:off x="611560" y="2843644"/>
                <a:ext cx="66236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b="1" i="1" kern="0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kumimoji="0" lang="en-US" altLang="zh-TW" sz="1800" b="1" kern="0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</a:p>
            </p:txBody>
          </p:sp>
          <p:sp>
            <p:nvSpPr>
              <p:cNvPr id="34" name="Text Box 11"/>
              <p:cNvSpPr txBox="1">
                <a:spLocks noChangeArrowheads="1"/>
              </p:cNvSpPr>
              <p:nvPr/>
            </p:nvSpPr>
            <p:spPr bwMode="auto">
              <a:xfrm>
                <a:off x="3059832" y="2852936"/>
                <a:ext cx="36004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</a:t>
                </a:r>
                <a:endParaRPr kumimoji="0" lang="en-US" altLang="zh-TW" sz="18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Line 12"/>
              <p:cNvSpPr>
                <a:spLocks noChangeShapeType="1"/>
              </p:cNvSpPr>
              <p:nvPr/>
            </p:nvSpPr>
            <p:spPr bwMode="auto">
              <a:xfrm>
                <a:off x="3059832" y="2985242"/>
                <a:ext cx="0" cy="18378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Text Box 14"/>
              <p:cNvSpPr txBox="1">
                <a:spLocks noChangeArrowheads="1"/>
              </p:cNvSpPr>
              <p:nvPr/>
            </p:nvSpPr>
            <p:spPr bwMode="auto">
              <a:xfrm>
                <a:off x="1115616" y="3573016"/>
                <a:ext cx="50405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</a:t>
                </a:r>
                <a:r>
                  <a:rPr kumimoji="0" lang="en-US" altLang="zh-TW" sz="1800" kern="0" baseline="3000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</a:t>
                </a:r>
                <a:endParaRPr kumimoji="0" lang="en-US" altLang="zh-TW" sz="1800" kern="0" dirty="0">
                  <a:solidFill>
                    <a:srgbClr val="FF0000"/>
                  </a:solidFill>
                  <a:latin typeface="Symbol" pitchFamily="18" charset="2"/>
                  <a:sym typeface="Symbol" pitchFamily="18" charset="2"/>
                </a:endParaRPr>
              </a:p>
            </p:txBody>
          </p:sp>
          <p:sp>
            <p:nvSpPr>
              <p:cNvPr id="37" name="Text Box 17"/>
              <p:cNvSpPr txBox="1">
                <a:spLocks noChangeArrowheads="1"/>
              </p:cNvSpPr>
              <p:nvPr/>
            </p:nvSpPr>
            <p:spPr bwMode="auto">
              <a:xfrm>
                <a:off x="3275856" y="2123564"/>
                <a:ext cx="40427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i="1" kern="0" dirty="0" err="1"/>
                  <a:t>m</a:t>
                </a:r>
                <a:r>
                  <a:rPr kumimoji="0" lang="en-US" altLang="zh-TW" sz="1800" i="1" kern="0" baseline="-25000" dirty="0" err="1"/>
                  <a:t>j</a:t>
                </a:r>
                <a:endParaRPr kumimoji="0" lang="en-US" altLang="zh-TW" sz="1800" i="1" kern="0" dirty="0"/>
              </a:p>
            </p:txBody>
          </p:sp>
          <p:sp>
            <p:nvSpPr>
              <p:cNvPr id="38" name="Text Box 18"/>
              <p:cNvSpPr txBox="1">
                <a:spLocks noChangeArrowheads="1"/>
              </p:cNvSpPr>
              <p:nvPr/>
            </p:nvSpPr>
            <p:spPr bwMode="auto">
              <a:xfrm>
                <a:off x="2346902" y="4221088"/>
                <a:ext cx="35289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/>
                  <a:t>z</a:t>
                </a:r>
              </a:p>
            </p:txBody>
          </p:sp>
          <p:sp>
            <p:nvSpPr>
              <p:cNvPr id="39" name="Text Box 19"/>
              <p:cNvSpPr txBox="1">
                <a:spLocks noChangeArrowheads="1"/>
              </p:cNvSpPr>
              <p:nvPr/>
            </p:nvSpPr>
            <p:spPr bwMode="auto">
              <a:xfrm>
                <a:off x="2627784" y="3643715"/>
                <a:ext cx="41833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>
                    <a:solidFill>
                      <a:srgbClr val="FF0000"/>
                    </a:solidFill>
                    <a:latin typeface="Symbol" pitchFamily="18" charset="2"/>
                    <a:sym typeface="Symbol" pitchFamily="18" charset="2"/>
                  </a:rPr>
                  <a:t></a:t>
                </a:r>
                <a:r>
                  <a:rPr kumimoji="0" lang="en-US" altLang="zh-TW" sz="1800" kern="0" baseline="-25000" dirty="0">
                    <a:solidFill>
                      <a:srgbClr val="FF0000"/>
                    </a:solidFill>
                  </a:rPr>
                  <a:t>l</a:t>
                </a:r>
                <a:endParaRPr kumimoji="0" lang="en-US" altLang="zh-TW" sz="1800" kern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2222991" y="4211683"/>
                <a:ext cx="51982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AutoShape 21"/>
              <p:cNvSpPr>
                <a:spLocks noChangeArrowheads="1"/>
              </p:cNvSpPr>
              <p:nvPr/>
            </p:nvSpPr>
            <p:spPr bwMode="auto">
              <a:xfrm rot="10800000">
                <a:off x="1628084" y="3679733"/>
                <a:ext cx="601343" cy="183781"/>
              </a:xfrm>
              <a:prstGeom prst="leftArrow">
                <a:avLst>
                  <a:gd name="adj1" fmla="val 50000"/>
                  <a:gd name="adj2" fmla="val 105000"/>
                </a:avLst>
              </a:prstGeom>
              <a:solidFill>
                <a:srgbClr val="FF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zh-TW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1331640" y="2996952"/>
                <a:ext cx="30168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/>
                  <a:t>1</a:t>
                </a:r>
              </a:p>
            </p:txBody>
          </p:sp>
          <p:sp>
            <p:nvSpPr>
              <p:cNvPr id="43" name="Text Box 24"/>
              <p:cNvSpPr txBox="1">
                <a:spLocks noChangeArrowheads="1"/>
              </p:cNvSpPr>
              <p:nvPr/>
            </p:nvSpPr>
            <p:spPr bwMode="auto">
              <a:xfrm>
                <a:off x="1331641" y="2771636"/>
                <a:ext cx="36003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/>
                  <a:t>0</a:t>
                </a:r>
              </a:p>
            </p:txBody>
          </p:sp>
          <p:sp>
            <p:nvSpPr>
              <p:cNvPr id="44" name="Text Box 26"/>
              <p:cNvSpPr txBox="1">
                <a:spLocks noChangeArrowheads="1"/>
              </p:cNvSpPr>
              <p:nvPr/>
            </p:nvSpPr>
            <p:spPr bwMode="auto">
              <a:xfrm>
                <a:off x="611560" y="4005064"/>
                <a:ext cx="66236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b="1" i="1" kern="0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kumimoji="0" lang="en-US" altLang="zh-TW" sz="1800" b="1" kern="0" dirty="0">
                    <a:latin typeface="Times New Roman" pitchFamily="18" charset="0"/>
                    <a:cs typeface="Times New Roman" pitchFamily="18" charset="0"/>
                  </a:rPr>
                  <a:t> = 0</a:t>
                </a:r>
              </a:p>
            </p:txBody>
          </p:sp>
          <p:sp>
            <p:nvSpPr>
              <p:cNvPr id="45" name="Text Box 27"/>
              <p:cNvSpPr txBox="1">
                <a:spLocks noChangeArrowheads="1"/>
              </p:cNvSpPr>
              <p:nvPr/>
            </p:nvSpPr>
            <p:spPr bwMode="auto">
              <a:xfrm>
                <a:off x="1278055" y="2132856"/>
                <a:ext cx="55764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i="1" kern="0" dirty="0" err="1"/>
                  <a:t>m</a:t>
                </a:r>
                <a:r>
                  <a:rPr kumimoji="0" lang="en-US" altLang="zh-TW" sz="1800" i="1" kern="0" baseline="-25000" dirty="0" err="1"/>
                  <a:t>j</a:t>
                </a:r>
                <a:endParaRPr kumimoji="0" lang="en-US" altLang="zh-TW" sz="1800" i="1" kern="0" dirty="0"/>
              </a:p>
            </p:txBody>
          </p:sp>
          <p:sp>
            <p:nvSpPr>
              <p:cNvPr id="46" name="AutoShape 30"/>
              <p:cNvSpPr>
                <a:spLocks noChangeArrowheads="1"/>
              </p:cNvSpPr>
              <p:nvPr/>
            </p:nvSpPr>
            <p:spPr bwMode="auto">
              <a:xfrm>
                <a:off x="3179285" y="3687121"/>
                <a:ext cx="600627" cy="184705"/>
              </a:xfrm>
              <a:prstGeom prst="leftArrow">
                <a:avLst>
                  <a:gd name="adj1" fmla="val 50000"/>
                  <a:gd name="adj2" fmla="val 105000"/>
                </a:avLst>
              </a:prstGeom>
              <a:solidFill>
                <a:srgbClr val="FF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zh-TW" sz="1800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Text Box 26"/>
              <p:cNvSpPr txBox="1">
                <a:spLocks noChangeArrowheads="1"/>
              </p:cNvSpPr>
              <p:nvPr/>
            </p:nvSpPr>
            <p:spPr bwMode="auto">
              <a:xfrm>
                <a:off x="3347864" y="3995772"/>
                <a:ext cx="66236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b="1" i="1" kern="0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kumimoji="0" lang="en-US" altLang="zh-TW" sz="1800" b="1" kern="0" dirty="0">
                    <a:latin typeface="Times New Roman" pitchFamily="18" charset="0"/>
                    <a:cs typeface="Times New Roman" pitchFamily="18" charset="0"/>
                  </a:rPr>
                  <a:t> = 0</a:t>
                </a:r>
              </a:p>
            </p:txBody>
          </p:sp>
          <p:sp>
            <p:nvSpPr>
              <p:cNvPr id="48" name="Text Box 22"/>
              <p:cNvSpPr txBox="1">
                <a:spLocks noChangeArrowheads="1"/>
              </p:cNvSpPr>
              <p:nvPr/>
            </p:nvSpPr>
            <p:spPr bwMode="auto">
              <a:xfrm>
                <a:off x="3334210" y="2771636"/>
                <a:ext cx="30168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0</a:t>
                </a:r>
                <a:endParaRPr kumimoji="0" lang="en-US" altLang="zh-TW" sz="1800" kern="0" dirty="0"/>
              </a:p>
            </p:txBody>
          </p:sp>
          <p:sp>
            <p:nvSpPr>
              <p:cNvPr id="49" name="Text Box 22"/>
              <p:cNvSpPr txBox="1">
                <a:spLocks noChangeArrowheads="1"/>
              </p:cNvSpPr>
              <p:nvPr/>
            </p:nvSpPr>
            <p:spPr bwMode="auto">
              <a:xfrm>
                <a:off x="3275856" y="2996952"/>
                <a:ext cx="37221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-1</a:t>
                </a:r>
                <a:endParaRPr kumimoji="0" lang="en-US" altLang="zh-TW" sz="1800" kern="0" dirty="0"/>
              </a:p>
            </p:txBody>
          </p:sp>
          <p:sp>
            <p:nvSpPr>
              <p:cNvPr id="50" name="Text Box 22"/>
              <p:cNvSpPr txBox="1">
                <a:spLocks noChangeArrowheads="1"/>
              </p:cNvSpPr>
              <p:nvPr/>
            </p:nvSpPr>
            <p:spPr bwMode="auto">
              <a:xfrm>
                <a:off x="1259632" y="2492896"/>
                <a:ext cx="37221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-1</a:t>
                </a:r>
                <a:endParaRPr kumimoji="0" lang="en-US" altLang="zh-TW" sz="1800" kern="0" dirty="0"/>
              </a:p>
            </p:txBody>
          </p:sp>
          <p:sp>
            <p:nvSpPr>
              <p:cNvPr id="51" name="Text Box 22"/>
              <p:cNvSpPr txBox="1">
                <a:spLocks noChangeArrowheads="1"/>
              </p:cNvSpPr>
              <p:nvPr/>
            </p:nvSpPr>
            <p:spPr bwMode="auto">
              <a:xfrm>
                <a:off x="3334210" y="2492896"/>
                <a:ext cx="30168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sz="1800" kern="0" dirty="0" smtClean="0"/>
                  <a:t>1</a:t>
                </a:r>
                <a:endParaRPr kumimoji="0" lang="en-US" altLang="zh-TW" sz="1800" kern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6867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21236</TotalTime>
  <Words>3525</Words>
  <Application>Microsoft Office PowerPoint</Application>
  <PresentationFormat>如螢幕大小 (4:3)</PresentationFormat>
  <Paragraphs>802</Paragraphs>
  <Slides>86</Slides>
  <Notes>35</Notes>
  <HiddenSlides>1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9" baseType="lpstr">
      <vt:lpstr>Arial Unicode MS</vt:lpstr>
      <vt:lpstr>Monotype Sorts</vt:lpstr>
      <vt:lpstr>新細明體</vt:lpstr>
      <vt:lpstr>標楷體</vt:lpstr>
      <vt:lpstr>Arial</vt:lpstr>
      <vt:lpstr>Bookman Old Style</vt:lpstr>
      <vt:lpstr>Calibri</vt:lpstr>
      <vt:lpstr>Cambria Math</vt:lpstr>
      <vt:lpstr>Symbol</vt:lpstr>
      <vt:lpstr>Tahoma</vt:lpstr>
      <vt:lpstr>Times New Roman</vt:lpstr>
      <vt:lpstr>Office 佈景主題</vt:lpstr>
      <vt:lpstr>Equation</vt:lpstr>
      <vt:lpstr>Laser cooling and optical trapping of potassium with tunable interaction toward quantum gas production  </vt:lpstr>
      <vt:lpstr>Outline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Our experimental approach</vt:lpstr>
      <vt:lpstr>Our experimental approach</vt:lpstr>
      <vt:lpstr>PowerPoint 簡報</vt:lpstr>
      <vt:lpstr>PowerPoint 簡報</vt:lpstr>
      <vt:lpstr>PowerPoint 簡報</vt:lpstr>
      <vt:lpstr>PowerPoint 簡報</vt:lpstr>
      <vt:lpstr>Our experimental approach</vt:lpstr>
      <vt:lpstr>Our experimental approach</vt:lpstr>
      <vt:lpstr>Outline</vt:lpstr>
      <vt:lpstr>The Principle of Optical Trapping  </vt:lpstr>
      <vt:lpstr>Optical Trap: CO2 v.s Nd:YAG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Dipole laser system</vt:lpstr>
      <vt:lpstr>Optical Trap: CO2 v.s Nd:YAG</vt:lpstr>
      <vt:lpstr>PowerPoint 簡報</vt:lpstr>
      <vt:lpstr>Best condition of optical dipole trap</vt:lpstr>
      <vt:lpstr>Outline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Asymptotic bound-state model (ABM)</vt:lpstr>
      <vt:lpstr>PowerPoint 簡報</vt:lpstr>
      <vt:lpstr>PowerPoint 簡報</vt:lpstr>
      <vt:lpstr>PowerPoint 簡報</vt:lpstr>
      <vt:lpstr>Application of Feshbach resonance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Acknowledgement</vt:lpstr>
      <vt:lpstr>PowerPoint 簡報</vt:lpstr>
      <vt:lpstr>PowerPoint 簡報</vt:lpstr>
      <vt:lpstr>PowerPoint 簡報</vt:lpstr>
      <vt:lpstr>PowerPoint 簡報</vt:lpstr>
      <vt:lpstr>Elastic and Inelastic Collision</vt:lpstr>
      <vt:lpstr>PowerPoint 簡報</vt:lpstr>
      <vt:lpstr>PowerPoint 簡報</vt:lpstr>
      <vt:lpstr>PowerPoint 簡報</vt:lpstr>
      <vt:lpstr>PowerPoint 簡報</vt:lpstr>
      <vt:lpstr>Gray-molasses Cooling</vt:lpstr>
      <vt:lpstr>Dark state and Dressed states</vt:lpstr>
      <vt:lpstr>PowerPoint 簡報</vt:lpstr>
      <vt:lpstr>Conditions for Doppler and sub-Doppler cooling</vt:lpstr>
      <vt:lpstr>PowerPoint 簡報</vt:lpstr>
      <vt:lpstr>Elastic and Inelastic Collision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gbliao</dc:creator>
  <cp:lastModifiedBy>Windows User</cp:lastModifiedBy>
  <cp:revision>706</cp:revision>
  <dcterms:created xsi:type="dcterms:W3CDTF">2011-08-18T06:00:11Z</dcterms:created>
  <dcterms:modified xsi:type="dcterms:W3CDTF">2019-02-14T02:12:30Z</dcterms:modified>
</cp:coreProperties>
</file>